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18288000" cy="10287000"/>
  <p:notesSz cx="6858000" cy="9144000"/>
  <p:embeddedFontLst>
    <p:embeddedFont>
      <p:font typeface="Juana" panose="020B0604020202020204" charset="0"/>
      <p:regular r:id="rId15"/>
    </p:embeddedFont>
    <p:embeddedFont>
      <p:font typeface="Poppins" panose="00000500000000000000" pitchFamily="2" charset="0"/>
      <p:regular r:id="rId16"/>
    </p:embeddedFont>
    <p:embeddedFont>
      <p:font typeface="Poppins Bold" panose="020B0604020202020204" charset="0"/>
      <p:regular r:id="rId17"/>
    </p:embeddedFont>
    <p:embeddedFont>
      <p:font typeface="Poppins Extra-Light" panose="020B0604020202020204" charset="0"/>
      <p:regular r:id="rId18"/>
    </p:embeddedFont>
    <p:embeddedFont>
      <p:font typeface="Poppins Italics" panose="020B0604020202020204" charset="0"/>
      <p:regular r:id="rId19"/>
    </p:embeddedFont>
    <p:embeddedFont>
      <p:font typeface="Poppins Light" panose="00000400000000000000" pitchFamily="2"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5229" autoAdjust="0"/>
  </p:normalViewPr>
  <p:slideViewPr>
    <p:cSldViewPr>
      <p:cViewPr varScale="1">
        <p:scale>
          <a:sx n="36" d="100"/>
          <a:sy n="36" d="100"/>
        </p:scale>
        <p:origin x="1762"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Van de 110 </a:t>
            </a:r>
            <a:r>
              <a:rPr lang="en-US" dirty="0" err="1"/>
              <a:t>miljoen</a:t>
            </a:r>
            <a:r>
              <a:rPr lang="en-US" dirty="0"/>
              <a:t> </a:t>
            </a:r>
            <a:r>
              <a:rPr lang="en-US" dirty="0" err="1"/>
              <a:t>mensen</a:t>
            </a:r>
            <a:r>
              <a:rPr lang="en-US" dirty="0"/>
              <a:t> op </a:t>
            </a:r>
            <a:r>
              <a:rPr lang="en-US" dirty="0" err="1"/>
              <a:t>vlucht</a:t>
            </a:r>
            <a:r>
              <a:rPr lang="en-US" dirty="0"/>
              <a:t> </a:t>
            </a:r>
            <a:r>
              <a:rPr lang="en-US" dirty="0" err="1"/>
              <a:t>blijft</a:t>
            </a:r>
            <a:r>
              <a:rPr lang="en-US" dirty="0"/>
              <a:t> 62% in eigen land. Van de </a:t>
            </a:r>
            <a:r>
              <a:rPr lang="en-US" dirty="0" err="1"/>
              <a:t>mensen</a:t>
            </a:r>
            <a:r>
              <a:rPr lang="en-US" dirty="0"/>
              <a:t> die </a:t>
            </a:r>
            <a:r>
              <a:rPr lang="en-US" dirty="0" err="1"/>
              <a:t>wel</a:t>
            </a:r>
            <a:r>
              <a:rPr lang="en-US" dirty="0"/>
              <a:t> de </a:t>
            </a:r>
            <a:r>
              <a:rPr lang="en-US" dirty="0" err="1"/>
              <a:t>grens</a:t>
            </a:r>
            <a:r>
              <a:rPr lang="en-US" dirty="0"/>
              <a:t> over </a:t>
            </a:r>
            <a:r>
              <a:rPr lang="en-US" dirty="0" err="1"/>
              <a:t>gaan</a:t>
            </a:r>
            <a:r>
              <a:rPr lang="en-US" dirty="0"/>
              <a:t> op </a:t>
            </a:r>
            <a:r>
              <a:rPr lang="en-US" dirty="0" err="1"/>
              <a:t>zoek</a:t>
            </a:r>
            <a:r>
              <a:rPr lang="en-US" dirty="0"/>
              <a:t> </a:t>
            </a:r>
            <a:r>
              <a:rPr lang="en-US" dirty="0" err="1"/>
              <a:t>naar</a:t>
            </a:r>
            <a:r>
              <a:rPr lang="en-US" dirty="0"/>
              <a:t> </a:t>
            </a:r>
            <a:r>
              <a:rPr lang="en-US" dirty="0" err="1"/>
              <a:t>veiligheid</a:t>
            </a:r>
            <a:r>
              <a:rPr lang="en-US" dirty="0"/>
              <a:t> </a:t>
            </a:r>
            <a:r>
              <a:rPr lang="en-US" dirty="0" err="1"/>
              <a:t>blijft</a:t>
            </a:r>
            <a:r>
              <a:rPr lang="en-US" dirty="0"/>
              <a:t> </a:t>
            </a:r>
            <a:r>
              <a:rPr lang="en-US" dirty="0" err="1"/>
              <a:t>nog</a:t>
            </a:r>
            <a:r>
              <a:rPr lang="en-US" dirty="0"/>
              <a:t> </a:t>
            </a:r>
            <a:r>
              <a:rPr lang="en-US" dirty="0" err="1"/>
              <a:t>eens</a:t>
            </a:r>
            <a:r>
              <a:rPr lang="en-US" dirty="0"/>
              <a:t> 67% </a:t>
            </a:r>
            <a:r>
              <a:rPr lang="en-US" dirty="0" err="1"/>
              <a:t>hangen</a:t>
            </a:r>
            <a:r>
              <a:rPr lang="en-US" dirty="0"/>
              <a:t> in het </a:t>
            </a:r>
            <a:r>
              <a:rPr lang="en-US" dirty="0" err="1"/>
              <a:t>buurland</a:t>
            </a:r>
            <a:r>
              <a:rPr lang="en-US" dirty="0"/>
              <a:t>. Dat </a:t>
            </a:r>
            <a:r>
              <a:rPr lang="en-US" dirty="0" err="1"/>
              <a:t>betekent</a:t>
            </a:r>
            <a:r>
              <a:rPr lang="en-US" dirty="0"/>
              <a:t> </a:t>
            </a:r>
            <a:r>
              <a:rPr lang="en-US" dirty="0" err="1"/>
              <a:t>dat</a:t>
            </a:r>
            <a:r>
              <a:rPr lang="en-US" dirty="0"/>
              <a:t> maar </a:t>
            </a:r>
            <a:r>
              <a:rPr lang="en-US" dirty="0" err="1"/>
              <a:t>een</a:t>
            </a:r>
            <a:r>
              <a:rPr lang="en-US" dirty="0"/>
              <a:t> </a:t>
            </a:r>
            <a:r>
              <a:rPr lang="en-US" dirty="0" err="1"/>
              <a:t>klein</a:t>
            </a:r>
            <a:r>
              <a:rPr lang="en-US" dirty="0"/>
              <a:t> </a:t>
            </a:r>
            <a:r>
              <a:rPr lang="en-US" dirty="0" err="1"/>
              <a:t>deel</a:t>
            </a:r>
            <a:r>
              <a:rPr lang="en-US" dirty="0"/>
              <a:t> </a:t>
            </a:r>
            <a:r>
              <a:rPr lang="en-US" dirty="0" err="1"/>
              <a:t>doorreist</a:t>
            </a:r>
            <a:r>
              <a:rPr lang="en-US" dirty="0"/>
              <a:t> </a:t>
            </a:r>
            <a:r>
              <a:rPr lang="en-US" dirty="0" err="1"/>
              <a:t>naar</a:t>
            </a:r>
            <a:r>
              <a:rPr lang="en-US" dirty="0"/>
              <a:t> </a:t>
            </a:r>
            <a:r>
              <a:rPr lang="en-US" dirty="0" err="1"/>
              <a:t>landen</a:t>
            </a:r>
            <a:r>
              <a:rPr lang="en-US" dirty="0"/>
              <a:t> </a:t>
            </a:r>
            <a:r>
              <a:rPr lang="en-US" dirty="0" err="1"/>
              <a:t>verder</a:t>
            </a:r>
            <a:r>
              <a:rPr lang="en-US" dirty="0"/>
              <a:t> </a:t>
            </a:r>
            <a:r>
              <a:rPr lang="en-US" dirty="0" err="1"/>
              <a:t>weg</a:t>
            </a:r>
            <a:r>
              <a:rPr lang="en-US" dirty="0"/>
              <a:t>. Met </a:t>
            </a:r>
            <a:r>
              <a:rPr lang="en-US" dirty="0" err="1"/>
              <a:t>andere</a:t>
            </a:r>
            <a:r>
              <a:rPr lang="en-US" dirty="0"/>
              <a:t> </a:t>
            </a:r>
            <a:r>
              <a:rPr lang="en-US" dirty="0" err="1"/>
              <a:t>woorden</a:t>
            </a:r>
            <a:r>
              <a:rPr lang="en-US" dirty="0"/>
              <a:t>: het is </a:t>
            </a:r>
            <a:r>
              <a:rPr lang="en-US" dirty="0" err="1"/>
              <a:t>een</a:t>
            </a:r>
            <a:r>
              <a:rPr lang="en-US" dirty="0"/>
              <a:t> crisis in de regio. Geen </a:t>
            </a:r>
            <a:r>
              <a:rPr lang="en-US" dirty="0" err="1"/>
              <a:t>wereldwijde</a:t>
            </a:r>
            <a:r>
              <a:rPr lang="en-US" dirty="0"/>
              <a:t> </a:t>
            </a:r>
            <a:r>
              <a:rPr lang="en-US" dirty="0" err="1"/>
              <a:t>migratiecrisis</a:t>
            </a:r>
            <a:r>
              <a:rPr lang="en-US" dirty="0"/>
              <a:t>. Het </a:t>
            </a:r>
            <a:r>
              <a:rPr lang="en-US" dirty="0" err="1"/>
              <a:t>aantal</a:t>
            </a:r>
            <a:r>
              <a:rPr lang="en-US" dirty="0"/>
              <a:t> </a:t>
            </a:r>
            <a:r>
              <a:rPr lang="en-US" dirty="0" err="1"/>
              <a:t>mensen</a:t>
            </a:r>
            <a:r>
              <a:rPr lang="en-US" dirty="0"/>
              <a:t> </a:t>
            </a:r>
            <a:r>
              <a:rPr lang="en-US" dirty="0" err="1"/>
              <a:t>dat</a:t>
            </a:r>
            <a:r>
              <a:rPr lang="en-US" dirty="0"/>
              <a:t> </a:t>
            </a:r>
            <a:r>
              <a:rPr lang="en-US" dirty="0" err="1"/>
              <a:t>verblijft</a:t>
            </a:r>
            <a:r>
              <a:rPr lang="en-US" dirty="0"/>
              <a:t> in </a:t>
            </a:r>
            <a:r>
              <a:rPr lang="en-US" dirty="0" err="1"/>
              <a:t>een</a:t>
            </a:r>
            <a:r>
              <a:rPr lang="en-US" dirty="0"/>
              <a:t> </a:t>
            </a:r>
            <a:r>
              <a:rPr lang="en-US" dirty="0" err="1"/>
              <a:t>ander</a:t>
            </a:r>
            <a:r>
              <a:rPr lang="en-US" dirty="0"/>
              <a:t> land dan </a:t>
            </a:r>
            <a:r>
              <a:rPr lang="en-US" dirty="0" err="1"/>
              <a:t>waar</a:t>
            </a:r>
            <a:r>
              <a:rPr lang="en-US" dirty="0"/>
              <a:t> ze is </a:t>
            </a:r>
            <a:r>
              <a:rPr lang="en-US" dirty="0" err="1"/>
              <a:t>geboren</a:t>
            </a:r>
            <a:r>
              <a:rPr lang="en-US" dirty="0"/>
              <a:t> </a:t>
            </a:r>
            <a:r>
              <a:rPr lang="en-US" dirty="0" err="1"/>
              <a:t>ligt</a:t>
            </a:r>
            <a:r>
              <a:rPr lang="en-US" dirty="0"/>
              <a:t> al </a:t>
            </a:r>
            <a:r>
              <a:rPr lang="en-US" dirty="0" err="1"/>
              <a:t>sinds</a:t>
            </a:r>
            <a:r>
              <a:rPr lang="en-US" dirty="0"/>
              <a:t> de Tweede </a:t>
            </a:r>
            <a:r>
              <a:rPr lang="en-US" dirty="0" err="1"/>
              <a:t>Wereldoorlog</a:t>
            </a:r>
            <a:r>
              <a:rPr lang="en-US" dirty="0"/>
              <a:t> </a:t>
            </a:r>
            <a:r>
              <a:rPr lang="en-US" dirty="0" err="1"/>
              <a:t>stabiel</a:t>
            </a:r>
            <a:r>
              <a:rPr lang="en-US" dirty="0"/>
              <a:t> op 3% van de </a:t>
            </a:r>
            <a:r>
              <a:rPr lang="en-US" dirty="0" err="1"/>
              <a:t>wereldbevolking</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 armste landen vangen 73% van alle mensen op de vlucht op. De rijkere landen vangen dus slechts 1/4 op. Het is simpelweg een mythe dat alle vluchtelingen naar hier komen. Opvang in de regio is de huidige realiteit. De meeste vluchtelingen verblijven bijvoorbeeld in Iran (3.5 miljoen) en Turkije.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40000"/>
            </a:blip>
            <a:srcRect t="7812" b="7812"/>
            <a:stretch>
              <a:fillRect/>
            </a:stretch>
          </p:blipFill>
          <p:spPr>
            <a:xfrm>
              <a:off x="0" y="0"/>
              <a:ext cx="24384000" cy="13716000"/>
            </a:xfrm>
            <a:prstGeom prst="rect">
              <a:avLst/>
            </a:prstGeom>
          </p:spPr>
        </p:pic>
      </p:grpSp>
      <p:sp>
        <p:nvSpPr>
          <p:cNvPr id="4" name="Freeform 4"/>
          <p:cNvSpPr/>
          <p:nvPr/>
        </p:nvSpPr>
        <p:spPr>
          <a:xfrm rot="-5400000">
            <a:off x="14938621" y="7195604"/>
            <a:ext cx="3421486" cy="5778724"/>
          </a:xfrm>
          <a:custGeom>
            <a:avLst/>
            <a:gdLst/>
            <a:ahLst/>
            <a:cxnLst/>
            <a:rect l="l" t="t" r="r" b="b"/>
            <a:pathLst>
              <a:path w="3421486" h="5778724">
                <a:moveTo>
                  <a:pt x="0" y="0"/>
                </a:moveTo>
                <a:lnTo>
                  <a:pt x="3421487" y="0"/>
                </a:lnTo>
                <a:lnTo>
                  <a:pt x="3421487" y="5778724"/>
                </a:lnTo>
                <a:lnTo>
                  <a:pt x="0" y="5778724"/>
                </a:lnTo>
                <a:lnTo>
                  <a:pt x="0" y="0"/>
                </a:lnTo>
                <a:close/>
              </a:path>
            </a:pathLst>
          </a:custGeom>
          <a:blipFill>
            <a:blip r:embed="rId3"/>
            <a:stretch>
              <a:fillRect/>
            </a:stretch>
          </a:blipFill>
        </p:spPr>
        <p:txBody>
          <a:bodyPr/>
          <a:lstStyle/>
          <a:p>
            <a:endParaRPr lang="nl-NL"/>
          </a:p>
        </p:txBody>
      </p:sp>
      <p:sp>
        <p:nvSpPr>
          <p:cNvPr id="5" name="Freeform 5"/>
          <p:cNvSpPr/>
          <p:nvPr/>
        </p:nvSpPr>
        <p:spPr>
          <a:xfrm rot="5400000">
            <a:off x="-72108" y="7195604"/>
            <a:ext cx="3421486" cy="5778724"/>
          </a:xfrm>
          <a:custGeom>
            <a:avLst/>
            <a:gdLst/>
            <a:ahLst/>
            <a:cxnLst/>
            <a:rect l="l" t="t" r="r" b="b"/>
            <a:pathLst>
              <a:path w="3421486" h="5778724">
                <a:moveTo>
                  <a:pt x="0" y="0"/>
                </a:moveTo>
                <a:lnTo>
                  <a:pt x="3421487" y="0"/>
                </a:lnTo>
                <a:lnTo>
                  <a:pt x="3421487" y="5778724"/>
                </a:lnTo>
                <a:lnTo>
                  <a:pt x="0" y="5778724"/>
                </a:lnTo>
                <a:lnTo>
                  <a:pt x="0" y="0"/>
                </a:lnTo>
                <a:close/>
              </a:path>
            </a:pathLst>
          </a:custGeom>
          <a:blipFill>
            <a:blip r:embed="rId3"/>
            <a:stretch>
              <a:fillRect/>
            </a:stretch>
          </a:blipFill>
        </p:spPr>
        <p:txBody>
          <a:bodyPr/>
          <a:lstStyle/>
          <a:p>
            <a:endParaRPr lang="nl-NL"/>
          </a:p>
        </p:txBody>
      </p:sp>
      <p:sp>
        <p:nvSpPr>
          <p:cNvPr id="6" name="TextBox 6"/>
          <p:cNvSpPr txBox="1"/>
          <p:nvPr/>
        </p:nvSpPr>
        <p:spPr>
          <a:xfrm>
            <a:off x="1219200" y="4341622"/>
            <a:ext cx="15886412" cy="1472263"/>
          </a:xfrm>
          <a:prstGeom prst="rect">
            <a:avLst/>
          </a:prstGeom>
        </p:spPr>
        <p:txBody>
          <a:bodyPr wrap="square" lIns="0" tIns="0" rIns="0" bIns="0" rtlCol="0" anchor="t">
            <a:spAutoFit/>
          </a:bodyPr>
          <a:lstStyle/>
          <a:p>
            <a:pPr marL="0" lvl="0" indent="0" algn="ctr">
              <a:lnSpc>
                <a:spcPts val="12353"/>
              </a:lnSpc>
            </a:pPr>
            <a:r>
              <a:rPr lang="en-US" sz="7672" dirty="0">
                <a:solidFill>
                  <a:srgbClr val="FFFFFF"/>
                </a:solidFill>
                <a:latin typeface="Juana"/>
                <a:ea typeface="Juana"/>
                <a:cs typeface="Juana"/>
                <a:sym typeface="Juana"/>
              </a:rPr>
              <a:t>VLUCHTELINGENGEBEDSZONDAG</a:t>
            </a:r>
          </a:p>
        </p:txBody>
      </p:sp>
      <p:sp>
        <p:nvSpPr>
          <p:cNvPr id="7" name="TextBox 7"/>
          <p:cNvSpPr txBox="1"/>
          <p:nvPr/>
        </p:nvSpPr>
        <p:spPr>
          <a:xfrm>
            <a:off x="5242369" y="3061653"/>
            <a:ext cx="7803261" cy="1180540"/>
          </a:xfrm>
          <a:prstGeom prst="rect">
            <a:avLst/>
          </a:prstGeom>
        </p:spPr>
        <p:txBody>
          <a:bodyPr lIns="0" tIns="0" rIns="0" bIns="0" rtlCol="0" anchor="t">
            <a:spAutoFit/>
          </a:bodyPr>
          <a:lstStyle/>
          <a:p>
            <a:pPr marL="0" lvl="0" indent="0" algn="ctr">
              <a:lnSpc>
                <a:spcPts val="10030"/>
              </a:lnSpc>
            </a:pPr>
            <a:r>
              <a:rPr lang="en-US" sz="6230">
                <a:solidFill>
                  <a:srgbClr val="FFFFFF"/>
                </a:solidFill>
                <a:latin typeface="Juana"/>
                <a:ea typeface="Juana"/>
                <a:cs typeface="Juana"/>
                <a:sym typeface="Juana"/>
              </a:rPr>
              <a:t>2026</a:t>
            </a:r>
          </a:p>
        </p:txBody>
      </p:sp>
      <p:sp>
        <p:nvSpPr>
          <p:cNvPr id="12" name="Rechthoek: afgeronde hoeken 11">
            <a:extLst>
              <a:ext uri="{FF2B5EF4-FFF2-40B4-BE49-F238E27FC236}">
                <a16:creationId xmlns:a16="http://schemas.microsoft.com/office/drawing/2014/main" id="{669AAD1F-3612-1785-4762-455AB783C3C4}"/>
              </a:ext>
            </a:extLst>
          </p:cNvPr>
          <p:cNvSpPr/>
          <p:nvPr/>
        </p:nvSpPr>
        <p:spPr>
          <a:xfrm>
            <a:off x="7086600" y="5981700"/>
            <a:ext cx="4343400" cy="10974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Box 8"/>
          <p:cNvSpPr txBox="1"/>
          <p:nvPr/>
        </p:nvSpPr>
        <p:spPr>
          <a:xfrm>
            <a:off x="5803220" y="5990449"/>
            <a:ext cx="6681559" cy="1019397"/>
          </a:xfrm>
          <a:prstGeom prst="rect">
            <a:avLst/>
          </a:prstGeom>
        </p:spPr>
        <p:txBody>
          <a:bodyPr lIns="0" tIns="0" rIns="0" bIns="0" rtlCol="0" anchor="t">
            <a:spAutoFit/>
          </a:bodyPr>
          <a:lstStyle/>
          <a:p>
            <a:pPr algn="ctr">
              <a:lnSpc>
                <a:spcPts val="3960"/>
              </a:lnSpc>
            </a:pPr>
            <a:r>
              <a:rPr lang="en-US" sz="3046" spc="-60" dirty="0">
                <a:solidFill>
                  <a:srgbClr val="171A12"/>
                </a:solidFill>
                <a:latin typeface="Poppins"/>
                <a:ea typeface="Poppins"/>
                <a:cs typeface="Poppins"/>
                <a:sym typeface="Poppins"/>
              </a:rPr>
              <a:t>De </a:t>
            </a:r>
            <a:r>
              <a:rPr lang="en-US" sz="3046" spc="-60" dirty="0" err="1">
                <a:solidFill>
                  <a:srgbClr val="171A12"/>
                </a:solidFill>
                <a:latin typeface="Poppins"/>
                <a:ea typeface="Poppins"/>
                <a:cs typeface="Poppins"/>
                <a:sym typeface="Poppins"/>
              </a:rPr>
              <a:t>wereld</a:t>
            </a:r>
            <a:r>
              <a:rPr lang="en-US" sz="3046" spc="-60" dirty="0">
                <a:solidFill>
                  <a:srgbClr val="171A12"/>
                </a:solidFill>
                <a:latin typeface="Poppins"/>
                <a:ea typeface="Poppins"/>
                <a:cs typeface="Poppins"/>
                <a:sym typeface="Poppins"/>
              </a:rPr>
              <a:t> in brand</a:t>
            </a:r>
          </a:p>
          <a:p>
            <a:pPr marL="0" lvl="0" indent="0" algn="ctr">
              <a:lnSpc>
                <a:spcPts val="3960"/>
              </a:lnSpc>
            </a:pPr>
            <a:r>
              <a:rPr lang="en-US" sz="3046" spc="-60" dirty="0">
                <a:solidFill>
                  <a:srgbClr val="171A12"/>
                </a:solidFill>
                <a:latin typeface="Poppins"/>
                <a:ea typeface="Poppins"/>
                <a:cs typeface="Poppins"/>
                <a:sym typeface="Poppins"/>
              </a:rPr>
              <a:t>Ons hart in brand</a:t>
            </a:r>
          </a:p>
        </p:txBody>
      </p:sp>
      <p:sp>
        <p:nvSpPr>
          <p:cNvPr id="10" name="Rechthoek: afgeronde hoeken 9">
            <a:extLst>
              <a:ext uri="{FF2B5EF4-FFF2-40B4-BE49-F238E27FC236}">
                <a16:creationId xmlns:a16="http://schemas.microsoft.com/office/drawing/2014/main" id="{9313CD3A-FFF2-E2DB-17F5-B21CF1062283}"/>
              </a:ext>
            </a:extLst>
          </p:cNvPr>
          <p:cNvSpPr/>
          <p:nvPr/>
        </p:nvSpPr>
        <p:spPr>
          <a:xfrm>
            <a:off x="838200" y="1158602"/>
            <a:ext cx="3352800" cy="346075"/>
          </a:xfrm>
          <a:prstGeom prst="round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9" name="TextBox 9"/>
          <p:cNvSpPr txBox="1"/>
          <p:nvPr/>
        </p:nvSpPr>
        <p:spPr>
          <a:xfrm>
            <a:off x="1028700" y="1158602"/>
            <a:ext cx="3162300" cy="321883"/>
          </a:xfrm>
          <a:prstGeom prst="rect">
            <a:avLst/>
          </a:prstGeom>
          <a:ln>
            <a:solidFill>
              <a:schemeClr val="bg1"/>
            </a:solidFill>
          </a:ln>
        </p:spPr>
        <p:txBody>
          <a:bodyPr wrap="square" lIns="0" tIns="0" rIns="0" bIns="0" rtlCol="0" anchor="t">
            <a:spAutoFit/>
          </a:bodyPr>
          <a:lstStyle/>
          <a:p>
            <a:pPr marL="0" lvl="0" indent="0" algn="l">
              <a:lnSpc>
                <a:spcPts val="2600"/>
              </a:lnSpc>
            </a:pPr>
            <a:r>
              <a:rPr lang="en-US" sz="2000" spc="494" dirty="0">
                <a:solidFill>
                  <a:srgbClr val="171A12"/>
                </a:solidFill>
                <a:latin typeface="Poppins"/>
                <a:ea typeface="Poppins"/>
                <a:cs typeface="Poppins"/>
                <a:sym typeface="Poppins"/>
              </a:rPr>
              <a:t>SAMEN IN GEBED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sp>
        <p:nvSpPr>
          <p:cNvPr id="2" name="Freeform 2"/>
          <p:cNvSpPr/>
          <p:nvPr/>
        </p:nvSpPr>
        <p:spPr>
          <a:xfrm>
            <a:off x="15849353" y="8020706"/>
            <a:ext cx="1409947" cy="1440559"/>
          </a:xfrm>
          <a:custGeom>
            <a:avLst/>
            <a:gdLst/>
            <a:ahLst/>
            <a:cxnLst/>
            <a:rect l="l" t="t" r="r" b="b"/>
            <a:pathLst>
              <a:path w="1409947" h="1440559">
                <a:moveTo>
                  <a:pt x="0" y="0"/>
                </a:moveTo>
                <a:lnTo>
                  <a:pt x="1409947" y="0"/>
                </a:lnTo>
                <a:lnTo>
                  <a:pt x="1409947" y="1440559"/>
                </a:lnTo>
                <a:lnTo>
                  <a:pt x="0" y="14405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400000">
            <a:off x="-2275479" y="1016201"/>
            <a:ext cx="4105861" cy="2073460"/>
          </a:xfrm>
          <a:custGeom>
            <a:avLst/>
            <a:gdLst/>
            <a:ahLst/>
            <a:cxnLst/>
            <a:rect l="l" t="t" r="r" b="b"/>
            <a:pathLst>
              <a:path w="4105861" h="2073460">
                <a:moveTo>
                  <a:pt x="0" y="0"/>
                </a:moveTo>
                <a:lnTo>
                  <a:pt x="4105861" y="0"/>
                </a:lnTo>
                <a:lnTo>
                  <a:pt x="4105861" y="2073460"/>
                </a:lnTo>
                <a:lnTo>
                  <a:pt x="0" y="207346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sp>
        <p:nvSpPr>
          <p:cNvPr id="4" name="TextBox 4"/>
          <p:cNvSpPr txBox="1"/>
          <p:nvPr/>
        </p:nvSpPr>
        <p:spPr>
          <a:xfrm>
            <a:off x="8560855" y="1440310"/>
            <a:ext cx="8698445" cy="1639337"/>
          </a:xfrm>
          <a:prstGeom prst="rect">
            <a:avLst/>
          </a:prstGeom>
        </p:spPr>
        <p:txBody>
          <a:bodyPr lIns="0" tIns="0" rIns="0" bIns="0" rtlCol="0" anchor="t">
            <a:spAutoFit/>
          </a:bodyPr>
          <a:lstStyle/>
          <a:p>
            <a:pPr marL="0" lvl="0" indent="0" algn="r">
              <a:lnSpc>
                <a:spcPts val="12618"/>
              </a:lnSpc>
            </a:pPr>
            <a:r>
              <a:rPr lang="en-US" sz="11471" dirty="0">
                <a:solidFill>
                  <a:srgbClr val="F8F7F4"/>
                </a:solidFill>
                <a:latin typeface="Juana"/>
                <a:ea typeface="Juana"/>
                <a:cs typeface="Juana"/>
                <a:sym typeface="Juana"/>
              </a:rPr>
              <a:t>110 MILJOEN </a:t>
            </a:r>
          </a:p>
        </p:txBody>
      </p:sp>
      <p:sp>
        <p:nvSpPr>
          <p:cNvPr id="5" name="TextBox 5"/>
          <p:cNvSpPr txBox="1"/>
          <p:nvPr/>
        </p:nvSpPr>
        <p:spPr>
          <a:xfrm>
            <a:off x="8752243" y="3127272"/>
            <a:ext cx="8983691" cy="583173"/>
          </a:xfrm>
          <a:prstGeom prst="rect">
            <a:avLst/>
          </a:prstGeom>
        </p:spPr>
        <p:txBody>
          <a:bodyPr wrap="square" lIns="0" tIns="0" rIns="0" bIns="0" rtlCol="0" anchor="t">
            <a:spAutoFit/>
          </a:bodyPr>
          <a:lstStyle/>
          <a:p>
            <a:pPr marL="0" lvl="0" indent="0" algn="ctr">
              <a:lnSpc>
                <a:spcPts val="4537"/>
              </a:lnSpc>
            </a:pPr>
            <a:r>
              <a:rPr lang="en-US" sz="4125" dirty="0" err="1">
                <a:solidFill>
                  <a:srgbClr val="F8F7F4"/>
                </a:solidFill>
                <a:latin typeface="Juana"/>
                <a:ea typeface="Juana"/>
                <a:cs typeface="Juana"/>
                <a:sym typeface="Juana"/>
              </a:rPr>
              <a:t>mensen</a:t>
            </a:r>
            <a:r>
              <a:rPr lang="en-US" sz="4125" dirty="0">
                <a:solidFill>
                  <a:srgbClr val="F8F7F4"/>
                </a:solidFill>
                <a:latin typeface="Juana"/>
                <a:ea typeface="Juana"/>
                <a:cs typeface="Juana"/>
                <a:sym typeface="Juana"/>
              </a:rPr>
              <a:t> </a:t>
            </a:r>
            <a:r>
              <a:rPr lang="en-US" sz="4125" dirty="0" err="1">
                <a:solidFill>
                  <a:srgbClr val="F8F7F4"/>
                </a:solidFill>
                <a:latin typeface="Juana"/>
                <a:ea typeface="Juana"/>
                <a:cs typeface="Juana"/>
                <a:sym typeface="Juana"/>
              </a:rPr>
              <a:t>zoals</a:t>
            </a:r>
            <a:r>
              <a:rPr lang="en-US" sz="4125" dirty="0">
                <a:solidFill>
                  <a:srgbClr val="F8F7F4"/>
                </a:solidFill>
                <a:latin typeface="Juana"/>
                <a:ea typeface="Juana"/>
                <a:cs typeface="Juana"/>
                <a:sym typeface="Juana"/>
              </a:rPr>
              <a:t> </a:t>
            </a:r>
            <a:r>
              <a:rPr lang="en-US" sz="4125" dirty="0" err="1">
                <a:solidFill>
                  <a:srgbClr val="F8F7F4"/>
                </a:solidFill>
                <a:latin typeface="Juana"/>
                <a:ea typeface="Juana"/>
                <a:cs typeface="Juana"/>
                <a:sym typeface="Juana"/>
              </a:rPr>
              <a:t>jij</a:t>
            </a:r>
            <a:r>
              <a:rPr lang="en-US" sz="4125" dirty="0">
                <a:solidFill>
                  <a:srgbClr val="F8F7F4"/>
                </a:solidFill>
                <a:latin typeface="Juana"/>
                <a:ea typeface="Juana"/>
                <a:cs typeface="Juana"/>
                <a:sym typeface="Juana"/>
              </a:rPr>
              <a:t> </a:t>
            </a:r>
            <a:r>
              <a:rPr lang="en-US" sz="4125" dirty="0" err="1">
                <a:solidFill>
                  <a:srgbClr val="F8F7F4"/>
                </a:solidFill>
                <a:latin typeface="Juana"/>
                <a:ea typeface="Juana"/>
                <a:cs typeface="Juana"/>
                <a:sym typeface="Juana"/>
              </a:rPr>
              <a:t>en</a:t>
            </a:r>
            <a:r>
              <a:rPr lang="en-US" sz="4125" dirty="0">
                <a:solidFill>
                  <a:srgbClr val="F8F7F4"/>
                </a:solidFill>
                <a:latin typeface="Juana"/>
                <a:ea typeface="Juana"/>
                <a:cs typeface="Juana"/>
                <a:sym typeface="Juana"/>
              </a:rPr>
              <a:t> </a:t>
            </a:r>
            <a:r>
              <a:rPr lang="en-US" sz="4125" dirty="0" err="1">
                <a:solidFill>
                  <a:srgbClr val="F8F7F4"/>
                </a:solidFill>
                <a:latin typeface="Juana"/>
                <a:ea typeface="Juana"/>
                <a:cs typeface="Juana"/>
                <a:sym typeface="Juana"/>
              </a:rPr>
              <a:t>ik</a:t>
            </a:r>
            <a:r>
              <a:rPr lang="en-US" sz="4125" dirty="0">
                <a:solidFill>
                  <a:srgbClr val="F8F7F4"/>
                </a:solidFill>
                <a:latin typeface="Juana"/>
                <a:ea typeface="Juana"/>
                <a:cs typeface="Juana"/>
                <a:sym typeface="Juana"/>
              </a:rPr>
              <a:t> op de </a:t>
            </a:r>
            <a:r>
              <a:rPr lang="en-US" sz="4125" dirty="0" err="1">
                <a:solidFill>
                  <a:srgbClr val="F8F7F4"/>
                </a:solidFill>
                <a:latin typeface="Juana"/>
                <a:ea typeface="Juana"/>
                <a:cs typeface="Juana"/>
                <a:sym typeface="Juana"/>
              </a:rPr>
              <a:t>vlucht</a:t>
            </a:r>
            <a:endParaRPr lang="en-US" sz="4125" dirty="0">
              <a:solidFill>
                <a:srgbClr val="F8F7F4"/>
              </a:solidFill>
              <a:latin typeface="Juana"/>
              <a:ea typeface="Juana"/>
              <a:cs typeface="Juana"/>
              <a:sym typeface="Juana"/>
            </a:endParaRPr>
          </a:p>
        </p:txBody>
      </p:sp>
      <p:sp>
        <p:nvSpPr>
          <p:cNvPr id="6" name="TextBox 6"/>
          <p:cNvSpPr txBox="1"/>
          <p:nvPr/>
        </p:nvSpPr>
        <p:spPr>
          <a:xfrm>
            <a:off x="8560855" y="4865370"/>
            <a:ext cx="7993471" cy="3438525"/>
          </a:xfrm>
          <a:prstGeom prst="rect">
            <a:avLst/>
          </a:prstGeom>
        </p:spPr>
        <p:txBody>
          <a:bodyPr lIns="0" tIns="0" rIns="0" bIns="0" rtlCol="0" anchor="t">
            <a:spAutoFit/>
          </a:bodyPr>
          <a:lstStyle/>
          <a:p>
            <a:pPr marL="0" lvl="0" indent="0" algn="l">
              <a:lnSpc>
                <a:spcPts val="9000"/>
              </a:lnSpc>
              <a:spcBef>
                <a:spcPct val="0"/>
              </a:spcBef>
            </a:pPr>
            <a:r>
              <a:rPr lang="en-US" sz="6000" spc="300">
                <a:solidFill>
                  <a:srgbClr val="F8F7F4"/>
                </a:solidFill>
                <a:latin typeface="Poppins Extra-Light"/>
                <a:ea typeface="Poppins Extra-Light"/>
                <a:cs typeface="Poppins Extra-Light"/>
                <a:sym typeface="Poppins Extra-Light"/>
              </a:rPr>
              <a:t>Een </a:t>
            </a:r>
            <a:r>
              <a:rPr lang="en-US" sz="6000" b="1" spc="300">
                <a:solidFill>
                  <a:srgbClr val="F8F7F4"/>
                </a:solidFill>
                <a:latin typeface="Poppins Bold"/>
                <a:ea typeface="Poppins Bold"/>
                <a:cs typeface="Poppins Bold"/>
                <a:sym typeface="Poppins Bold"/>
              </a:rPr>
              <a:t>humanitaire </a:t>
            </a:r>
            <a:r>
              <a:rPr lang="en-US" sz="6000" spc="300">
                <a:solidFill>
                  <a:srgbClr val="F8F7F4"/>
                </a:solidFill>
                <a:latin typeface="Poppins Extra-Light"/>
                <a:ea typeface="Poppins Extra-Light"/>
                <a:cs typeface="Poppins Extra-Light"/>
                <a:sym typeface="Poppins Extra-Light"/>
              </a:rPr>
              <a:t>crisis: geen migratiecrisis</a:t>
            </a:r>
          </a:p>
        </p:txBody>
      </p:sp>
      <p:pic>
        <p:nvPicPr>
          <p:cNvPr id="7" name="Picture 7"/>
          <p:cNvPicPr>
            <a:picLocks noChangeAspect="1"/>
          </p:cNvPicPr>
          <p:nvPr/>
        </p:nvPicPr>
        <p:blipFill>
          <a:blip r:embed="rId5"/>
          <a:stretch>
            <a:fillRect/>
          </a:stretch>
        </p:blipFill>
        <p:spPr>
          <a:xfrm>
            <a:off x="44792" y="-759950"/>
            <a:ext cx="8983691" cy="118069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sp>
        <p:nvSpPr>
          <p:cNvPr id="2" name="Freeform 2"/>
          <p:cNvSpPr/>
          <p:nvPr/>
        </p:nvSpPr>
        <p:spPr>
          <a:xfrm>
            <a:off x="15849353" y="8020706"/>
            <a:ext cx="1409947" cy="1440559"/>
          </a:xfrm>
          <a:custGeom>
            <a:avLst/>
            <a:gdLst/>
            <a:ahLst/>
            <a:cxnLst/>
            <a:rect l="l" t="t" r="r" b="b"/>
            <a:pathLst>
              <a:path w="1409947" h="1440559">
                <a:moveTo>
                  <a:pt x="0" y="0"/>
                </a:moveTo>
                <a:lnTo>
                  <a:pt x="1409947" y="0"/>
                </a:lnTo>
                <a:lnTo>
                  <a:pt x="1409947" y="1440559"/>
                </a:lnTo>
                <a:lnTo>
                  <a:pt x="0" y="144055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Freeform 3"/>
          <p:cNvSpPr/>
          <p:nvPr/>
        </p:nvSpPr>
        <p:spPr>
          <a:xfrm rot="5400000">
            <a:off x="-2275479" y="1016201"/>
            <a:ext cx="4105861" cy="2073460"/>
          </a:xfrm>
          <a:custGeom>
            <a:avLst/>
            <a:gdLst/>
            <a:ahLst/>
            <a:cxnLst/>
            <a:rect l="l" t="t" r="r" b="b"/>
            <a:pathLst>
              <a:path w="4105861" h="2073460">
                <a:moveTo>
                  <a:pt x="0" y="0"/>
                </a:moveTo>
                <a:lnTo>
                  <a:pt x="4105861" y="0"/>
                </a:lnTo>
                <a:lnTo>
                  <a:pt x="4105861" y="2073460"/>
                </a:lnTo>
                <a:lnTo>
                  <a:pt x="0" y="207346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sp>
        <p:nvSpPr>
          <p:cNvPr id="4" name="Freeform 4"/>
          <p:cNvSpPr/>
          <p:nvPr/>
        </p:nvSpPr>
        <p:spPr>
          <a:xfrm>
            <a:off x="1207706" y="4681428"/>
            <a:ext cx="6285236" cy="4193967"/>
          </a:xfrm>
          <a:custGeom>
            <a:avLst/>
            <a:gdLst/>
            <a:ahLst/>
            <a:cxnLst/>
            <a:rect l="l" t="t" r="r" b="b"/>
            <a:pathLst>
              <a:path w="6285236" h="4193967">
                <a:moveTo>
                  <a:pt x="0" y="0"/>
                </a:moveTo>
                <a:lnTo>
                  <a:pt x="6285236" y="0"/>
                </a:lnTo>
                <a:lnTo>
                  <a:pt x="6285236" y="4193967"/>
                </a:lnTo>
                <a:lnTo>
                  <a:pt x="0" y="4193967"/>
                </a:lnTo>
                <a:lnTo>
                  <a:pt x="0" y="0"/>
                </a:lnTo>
                <a:close/>
              </a:path>
            </a:pathLst>
          </a:custGeom>
          <a:blipFill>
            <a:blip r:embed="rId5"/>
            <a:stretch>
              <a:fillRect l="-9313" r="-9313"/>
            </a:stretch>
          </a:blipFill>
        </p:spPr>
        <p:txBody>
          <a:bodyPr/>
          <a:lstStyle/>
          <a:p>
            <a:endParaRPr lang="nl-NL"/>
          </a:p>
        </p:txBody>
      </p:sp>
      <p:sp>
        <p:nvSpPr>
          <p:cNvPr id="5" name="TextBox 5"/>
          <p:cNvSpPr txBox="1"/>
          <p:nvPr/>
        </p:nvSpPr>
        <p:spPr>
          <a:xfrm>
            <a:off x="3752237" y="1440310"/>
            <a:ext cx="13507063" cy="1639337"/>
          </a:xfrm>
          <a:prstGeom prst="rect">
            <a:avLst/>
          </a:prstGeom>
        </p:spPr>
        <p:txBody>
          <a:bodyPr lIns="0" tIns="0" rIns="0" bIns="0" rtlCol="0" anchor="t">
            <a:spAutoFit/>
          </a:bodyPr>
          <a:lstStyle/>
          <a:p>
            <a:pPr marL="0" lvl="0" indent="0" algn="r">
              <a:lnSpc>
                <a:spcPts val="12618"/>
              </a:lnSpc>
            </a:pPr>
            <a:r>
              <a:rPr lang="en-US" sz="11471">
                <a:solidFill>
                  <a:srgbClr val="F8F7F4"/>
                </a:solidFill>
                <a:latin typeface="Juana"/>
                <a:ea typeface="Juana"/>
                <a:cs typeface="Juana"/>
                <a:sym typeface="Juana"/>
              </a:rPr>
              <a:t>CRISIS IN DE REGIO</a:t>
            </a:r>
          </a:p>
        </p:txBody>
      </p:sp>
      <p:sp>
        <p:nvSpPr>
          <p:cNvPr id="6" name="TextBox 6"/>
          <p:cNvSpPr txBox="1"/>
          <p:nvPr/>
        </p:nvSpPr>
        <p:spPr>
          <a:xfrm>
            <a:off x="4350324" y="3127272"/>
            <a:ext cx="12012615" cy="576265"/>
          </a:xfrm>
          <a:prstGeom prst="rect">
            <a:avLst/>
          </a:prstGeom>
        </p:spPr>
        <p:txBody>
          <a:bodyPr lIns="0" tIns="0" rIns="0" bIns="0" rtlCol="0" anchor="t">
            <a:spAutoFit/>
          </a:bodyPr>
          <a:lstStyle/>
          <a:p>
            <a:pPr marL="0" lvl="0" indent="0" algn="ctr">
              <a:lnSpc>
                <a:spcPts val="4537"/>
              </a:lnSpc>
            </a:pPr>
            <a:r>
              <a:rPr lang="en-US" sz="4125">
                <a:solidFill>
                  <a:srgbClr val="F8F7F4"/>
                </a:solidFill>
                <a:latin typeface="Juana"/>
                <a:ea typeface="Juana"/>
                <a:cs typeface="Juana"/>
                <a:sym typeface="Juana"/>
              </a:rPr>
              <a:t>De armste landen vangen de meeste mensen op</a:t>
            </a:r>
          </a:p>
        </p:txBody>
      </p:sp>
      <p:sp>
        <p:nvSpPr>
          <p:cNvPr id="7" name="TextBox 7"/>
          <p:cNvSpPr txBox="1"/>
          <p:nvPr/>
        </p:nvSpPr>
        <p:spPr>
          <a:xfrm>
            <a:off x="8560855" y="4293870"/>
            <a:ext cx="7993471" cy="4581525"/>
          </a:xfrm>
          <a:prstGeom prst="rect">
            <a:avLst/>
          </a:prstGeom>
        </p:spPr>
        <p:txBody>
          <a:bodyPr lIns="0" tIns="0" rIns="0" bIns="0" rtlCol="0" anchor="t">
            <a:spAutoFit/>
          </a:bodyPr>
          <a:lstStyle/>
          <a:p>
            <a:pPr marL="0" lvl="0" indent="0" algn="l">
              <a:lnSpc>
                <a:spcPts val="9000"/>
              </a:lnSpc>
              <a:spcBef>
                <a:spcPct val="0"/>
              </a:spcBef>
            </a:pPr>
            <a:r>
              <a:rPr lang="en-US" sz="6000" i="1" spc="300">
                <a:solidFill>
                  <a:srgbClr val="F8F7F4"/>
                </a:solidFill>
                <a:latin typeface="Poppins Italics"/>
                <a:ea typeface="Poppins Italics"/>
                <a:cs typeface="Poppins Italics"/>
                <a:sym typeface="Poppins Italics"/>
              </a:rPr>
              <a:t>Het is een mythe dat alle vluchtelingen naar hier komen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sp>
        <p:nvSpPr>
          <p:cNvPr id="2" name="Freeform 2"/>
          <p:cNvSpPr/>
          <p:nvPr/>
        </p:nvSpPr>
        <p:spPr>
          <a:xfrm>
            <a:off x="37384" y="-311005"/>
            <a:ext cx="4569346" cy="4569346"/>
          </a:xfrm>
          <a:custGeom>
            <a:avLst/>
            <a:gdLst/>
            <a:ahLst/>
            <a:cxnLst/>
            <a:rect l="l" t="t" r="r" b="b"/>
            <a:pathLst>
              <a:path w="4569346" h="4569346">
                <a:moveTo>
                  <a:pt x="0" y="0"/>
                </a:moveTo>
                <a:lnTo>
                  <a:pt x="4569346" y="0"/>
                </a:lnTo>
                <a:lnTo>
                  <a:pt x="4569346" y="4569346"/>
                </a:lnTo>
                <a:lnTo>
                  <a:pt x="0" y="456934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nl-NL"/>
          </a:p>
        </p:txBody>
      </p:sp>
      <p:sp>
        <p:nvSpPr>
          <p:cNvPr id="3" name="Freeform 3"/>
          <p:cNvSpPr/>
          <p:nvPr/>
        </p:nvSpPr>
        <p:spPr>
          <a:xfrm>
            <a:off x="869018" y="150191"/>
            <a:ext cx="2906078" cy="4114800"/>
          </a:xfrm>
          <a:custGeom>
            <a:avLst/>
            <a:gdLst/>
            <a:ahLst/>
            <a:cxnLst/>
            <a:rect l="l" t="t" r="r" b="b"/>
            <a:pathLst>
              <a:path w="2906078" h="4114800">
                <a:moveTo>
                  <a:pt x="0" y="0"/>
                </a:moveTo>
                <a:lnTo>
                  <a:pt x="2906077" y="0"/>
                </a:lnTo>
                <a:lnTo>
                  <a:pt x="2906077"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4" name="TextBox 4"/>
          <p:cNvSpPr txBox="1"/>
          <p:nvPr/>
        </p:nvSpPr>
        <p:spPr>
          <a:xfrm>
            <a:off x="4379457" y="1440310"/>
            <a:ext cx="12879843" cy="1639337"/>
          </a:xfrm>
          <a:prstGeom prst="rect">
            <a:avLst/>
          </a:prstGeom>
        </p:spPr>
        <p:txBody>
          <a:bodyPr lIns="0" tIns="0" rIns="0" bIns="0" rtlCol="0" anchor="t">
            <a:spAutoFit/>
          </a:bodyPr>
          <a:lstStyle/>
          <a:p>
            <a:pPr marL="0" lvl="0" indent="0" algn="r">
              <a:lnSpc>
                <a:spcPts val="12618"/>
              </a:lnSpc>
            </a:pPr>
            <a:r>
              <a:rPr lang="en-US" sz="11471">
                <a:solidFill>
                  <a:srgbClr val="F8F7F4"/>
                </a:solidFill>
                <a:latin typeface="Juana"/>
                <a:ea typeface="Juana"/>
                <a:cs typeface="Juana"/>
                <a:sym typeface="Juana"/>
              </a:rPr>
              <a:t>ONZE GOD</a:t>
            </a:r>
          </a:p>
        </p:txBody>
      </p:sp>
      <p:sp>
        <p:nvSpPr>
          <p:cNvPr id="5" name="TextBox 5"/>
          <p:cNvSpPr txBox="1"/>
          <p:nvPr/>
        </p:nvSpPr>
        <p:spPr>
          <a:xfrm>
            <a:off x="1311492" y="4086891"/>
            <a:ext cx="15665016" cy="6000750"/>
          </a:xfrm>
          <a:prstGeom prst="rect">
            <a:avLst/>
          </a:prstGeom>
        </p:spPr>
        <p:txBody>
          <a:bodyPr lIns="0" tIns="0" rIns="0" bIns="0" rtlCol="0" anchor="t">
            <a:spAutoFit/>
          </a:bodyPr>
          <a:lstStyle/>
          <a:p>
            <a:pPr marL="0" lvl="0" indent="0" algn="l">
              <a:lnSpc>
                <a:spcPts val="6750"/>
              </a:lnSpc>
            </a:pPr>
            <a:r>
              <a:rPr lang="en-US" sz="4500" b="1" spc="225">
                <a:solidFill>
                  <a:srgbClr val="F8F7F4"/>
                </a:solidFill>
                <a:latin typeface="Poppins Bold"/>
                <a:ea typeface="Poppins Bold"/>
                <a:cs typeface="Poppins Bold"/>
                <a:sym typeface="Poppins Bold"/>
              </a:rPr>
              <a:t>Deuteronomium 10:17-18</a:t>
            </a:r>
            <a:r>
              <a:rPr lang="en-US" sz="4500" spc="225">
                <a:solidFill>
                  <a:srgbClr val="F8F7F4"/>
                </a:solidFill>
                <a:latin typeface="Poppins Extra-Light"/>
                <a:ea typeface="Poppins Extra-Light"/>
                <a:cs typeface="Poppins Extra-Light"/>
                <a:sym typeface="Poppins Extra-Light"/>
              </a:rPr>
              <a:t> </a:t>
            </a:r>
            <a:r>
              <a:rPr lang="en-US" sz="4500" b="1" spc="225">
                <a:solidFill>
                  <a:srgbClr val="F8F7F4"/>
                </a:solidFill>
                <a:latin typeface="Poppins Bold"/>
                <a:ea typeface="Poppins Bold"/>
                <a:cs typeface="Poppins Bold"/>
                <a:sym typeface="Poppins Bold"/>
              </a:rPr>
              <a:t>Want de HEERE, uw God</a:t>
            </a:r>
            <a:r>
              <a:rPr lang="en-US" sz="4500" spc="225">
                <a:solidFill>
                  <a:srgbClr val="F8F7F4"/>
                </a:solidFill>
                <a:latin typeface="Poppins Extra-Light"/>
                <a:ea typeface="Poppins Extra-Light"/>
                <a:cs typeface="Poppins Extra-Light"/>
                <a:sym typeface="Poppins Extra-Light"/>
              </a:rPr>
              <a:t>, is de God der goden en de Heere der heren; die grote, machtige en ontzagwekkende God, Die niet partijdig is en geen geschenk in ontvangst neemt, Die recht verschaft aan de wees en de weduwe, </a:t>
            </a:r>
            <a:r>
              <a:rPr lang="en-US" sz="4500" b="1" spc="225">
                <a:solidFill>
                  <a:srgbClr val="F8F7F4"/>
                </a:solidFill>
                <a:latin typeface="Poppins Bold"/>
                <a:ea typeface="Poppins Bold"/>
                <a:cs typeface="Poppins Bold"/>
                <a:sym typeface="Poppins Bold"/>
              </a:rPr>
              <a:t>Die de vreemdeling liefheeft door hem brood en kleding te geven.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grpSp>
        <p:nvGrpSpPr>
          <p:cNvPr id="2" name="Group 2"/>
          <p:cNvGrpSpPr/>
          <p:nvPr/>
        </p:nvGrpSpPr>
        <p:grpSpPr>
          <a:xfrm>
            <a:off x="9727145" y="-1039159"/>
            <a:ext cx="9790880" cy="5537862"/>
            <a:chOff x="0" y="0"/>
            <a:chExt cx="1398570" cy="791051"/>
          </a:xfrm>
        </p:grpSpPr>
        <p:sp>
          <p:nvSpPr>
            <p:cNvPr id="3" name="Freeform 3"/>
            <p:cNvSpPr/>
            <p:nvPr/>
          </p:nvSpPr>
          <p:spPr>
            <a:xfrm>
              <a:off x="0" y="0"/>
              <a:ext cx="1398570" cy="791051"/>
            </a:xfrm>
            <a:custGeom>
              <a:avLst/>
              <a:gdLst/>
              <a:ahLst/>
              <a:cxnLst/>
              <a:rect l="l" t="t" r="r" b="b"/>
              <a:pathLst>
                <a:path w="1398570" h="791051">
                  <a:moveTo>
                    <a:pt x="40327" y="0"/>
                  </a:moveTo>
                  <a:lnTo>
                    <a:pt x="1358243" y="0"/>
                  </a:lnTo>
                  <a:cubicBezTo>
                    <a:pt x="1380515" y="0"/>
                    <a:pt x="1398570" y="18055"/>
                    <a:pt x="1398570" y="40327"/>
                  </a:cubicBezTo>
                  <a:lnTo>
                    <a:pt x="1398570" y="750724"/>
                  </a:lnTo>
                  <a:cubicBezTo>
                    <a:pt x="1398570" y="761419"/>
                    <a:pt x="1394321" y="771677"/>
                    <a:pt x="1386758" y="779240"/>
                  </a:cubicBezTo>
                  <a:cubicBezTo>
                    <a:pt x="1379195" y="786802"/>
                    <a:pt x="1368938" y="791051"/>
                    <a:pt x="1358243" y="791051"/>
                  </a:cubicBezTo>
                  <a:lnTo>
                    <a:pt x="40327" y="791051"/>
                  </a:lnTo>
                  <a:cubicBezTo>
                    <a:pt x="18055" y="791051"/>
                    <a:pt x="0" y="772996"/>
                    <a:pt x="0" y="750724"/>
                  </a:cubicBezTo>
                  <a:lnTo>
                    <a:pt x="0" y="40327"/>
                  </a:lnTo>
                  <a:cubicBezTo>
                    <a:pt x="0" y="18055"/>
                    <a:pt x="18055" y="0"/>
                    <a:pt x="40327" y="0"/>
                  </a:cubicBezTo>
                  <a:close/>
                </a:path>
              </a:pathLst>
            </a:custGeom>
            <a:blipFill>
              <a:blip r:embed="rId2"/>
              <a:stretch>
                <a:fillRect t="-8825" b="-8825"/>
              </a:stretch>
            </a:blipFill>
          </p:spPr>
          <p:txBody>
            <a:bodyPr/>
            <a:lstStyle/>
            <a:p>
              <a:endParaRPr lang="nl-NL"/>
            </a:p>
          </p:txBody>
        </p:sp>
      </p:grpSp>
      <p:grpSp>
        <p:nvGrpSpPr>
          <p:cNvPr id="4" name="Group 4"/>
          <p:cNvGrpSpPr/>
          <p:nvPr/>
        </p:nvGrpSpPr>
        <p:grpSpPr>
          <a:xfrm>
            <a:off x="-339317" y="5491394"/>
            <a:ext cx="9483317" cy="5219752"/>
            <a:chOff x="0" y="0"/>
            <a:chExt cx="1354636" cy="745611"/>
          </a:xfrm>
        </p:grpSpPr>
        <p:sp>
          <p:nvSpPr>
            <p:cNvPr id="5" name="Freeform 5"/>
            <p:cNvSpPr/>
            <p:nvPr/>
          </p:nvSpPr>
          <p:spPr>
            <a:xfrm>
              <a:off x="0" y="0"/>
              <a:ext cx="1354636" cy="745611"/>
            </a:xfrm>
            <a:custGeom>
              <a:avLst/>
              <a:gdLst/>
              <a:ahLst/>
              <a:cxnLst/>
              <a:rect l="l" t="t" r="r" b="b"/>
              <a:pathLst>
                <a:path w="1354636" h="745611">
                  <a:moveTo>
                    <a:pt x="31022" y="0"/>
                  </a:moveTo>
                  <a:lnTo>
                    <a:pt x="1323614" y="0"/>
                  </a:lnTo>
                  <a:cubicBezTo>
                    <a:pt x="1340747" y="0"/>
                    <a:pt x="1354636" y="13889"/>
                    <a:pt x="1354636" y="31022"/>
                  </a:cubicBezTo>
                  <a:lnTo>
                    <a:pt x="1354636" y="714589"/>
                  </a:lnTo>
                  <a:cubicBezTo>
                    <a:pt x="1354636" y="731722"/>
                    <a:pt x="1340747" y="745611"/>
                    <a:pt x="1323614" y="745611"/>
                  </a:cubicBezTo>
                  <a:lnTo>
                    <a:pt x="31022" y="745611"/>
                  </a:lnTo>
                  <a:cubicBezTo>
                    <a:pt x="13889" y="745611"/>
                    <a:pt x="0" y="731722"/>
                    <a:pt x="0" y="714589"/>
                  </a:cubicBezTo>
                  <a:lnTo>
                    <a:pt x="0" y="31022"/>
                  </a:lnTo>
                  <a:cubicBezTo>
                    <a:pt x="0" y="13889"/>
                    <a:pt x="13889" y="0"/>
                    <a:pt x="31022" y="0"/>
                  </a:cubicBezTo>
                  <a:close/>
                </a:path>
              </a:pathLst>
            </a:custGeom>
            <a:blipFill>
              <a:blip r:embed="rId3"/>
              <a:stretch>
                <a:fillRect t="-10450" b="-10450"/>
              </a:stretch>
            </a:blipFill>
          </p:spPr>
          <p:txBody>
            <a:bodyPr/>
            <a:lstStyle/>
            <a:p>
              <a:endParaRPr lang="nl-NL"/>
            </a:p>
          </p:txBody>
        </p:sp>
      </p:grpSp>
      <p:sp>
        <p:nvSpPr>
          <p:cNvPr id="6" name="Freeform 6"/>
          <p:cNvSpPr/>
          <p:nvPr/>
        </p:nvSpPr>
        <p:spPr>
          <a:xfrm>
            <a:off x="9001008" y="355210"/>
            <a:ext cx="3350133" cy="1798516"/>
          </a:xfrm>
          <a:custGeom>
            <a:avLst/>
            <a:gdLst/>
            <a:ahLst/>
            <a:cxnLst/>
            <a:rect l="l" t="t" r="r" b="b"/>
            <a:pathLst>
              <a:path w="3350133" h="1798516">
                <a:moveTo>
                  <a:pt x="0" y="0"/>
                </a:moveTo>
                <a:lnTo>
                  <a:pt x="3350133" y="0"/>
                </a:lnTo>
                <a:lnTo>
                  <a:pt x="3350133" y="1798516"/>
                </a:lnTo>
                <a:lnTo>
                  <a:pt x="0" y="1798516"/>
                </a:lnTo>
                <a:lnTo>
                  <a:pt x="0" y="0"/>
                </a:lnTo>
                <a:close/>
              </a:path>
            </a:pathLst>
          </a:custGeom>
          <a:blipFill>
            <a:blip r:embed="rId4"/>
            <a:stretch>
              <a:fillRect b="-357577"/>
            </a:stretch>
          </a:blipFill>
        </p:spPr>
        <p:txBody>
          <a:bodyPr/>
          <a:lstStyle/>
          <a:p>
            <a:endParaRPr lang="nl-NL"/>
          </a:p>
        </p:txBody>
      </p:sp>
      <p:sp>
        <p:nvSpPr>
          <p:cNvPr id="7" name="Freeform 7"/>
          <p:cNvSpPr/>
          <p:nvPr/>
        </p:nvSpPr>
        <p:spPr>
          <a:xfrm>
            <a:off x="16588615" y="2762422"/>
            <a:ext cx="3398770" cy="3472562"/>
          </a:xfrm>
          <a:custGeom>
            <a:avLst/>
            <a:gdLst/>
            <a:ahLst/>
            <a:cxnLst/>
            <a:rect l="l" t="t" r="r" b="b"/>
            <a:pathLst>
              <a:path w="3398770" h="3472562">
                <a:moveTo>
                  <a:pt x="0" y="0"/>
                </a:moveTo>
                <a:lnTo>
                  <a:pt x="3398770" y="0"/>
                </a:lnTo>
                <a:lnTo>
                  <a:pt x="3398770" y="3472562"/>
                </a:lnTo>
                <a:lnTo>
                  <a:pt x="0" y="347256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TextBox 8"/>
          <p:cNvSpPr txBox="1"/>
          <p:nvPr/>
        </p:nvSpPr>
        <p:spPr>
          <a:xfrm>
            <a:off x="1028700" y="1102229"/>
            <a:ext cx="7972308" cy="3082566"/>
          </a:xfrm>
          <a:prstGeom prst="rect">
            <a:avLst/>
          </a:prstGeom>
        </p:spPr>
        <p:txBody>
          <a:bodyPr lIns="0" tIns="0" rIns="0" bIns="0" rtlCol="0" anchor="t">
            <a:spAutoFit/>
          </a:bodyPr>
          <a:lstStyle/>
          <a:p>
            <a:pPr marL="0" lvl="0" indent="0" algn="just">
              <a:lnSpc>
                <a:spcPts val="12068"/>
              </a:lnSpc>
            </a:pPr>
            <a:r>
              <a:rPr lang="en-US" sz="10971">
                <a:solidFill>
                  <a:srgbClr val="F8F7F4"/>
                </a:solidFill>
                <a:latin typeface="Juana"/>
                <a:ea typeface="Juana"/>
                <a:cs typeface="Juana"/>
                <a:sym typeface="Juana"/>
              </a:rPr>
              <a:t>WAT KAN IK DOEN?</a:t>
            </a:r>
          </a:p>
        </p:txBody>
      </p:sp>
      <p:sp>
        <p:nvSpPr>
          <p:cNvPr id="9" name="TextBox 9"/>
          <p:cNvSpPr txBox="1"/>
          <p:nvPr/>
        </p:nvSpPr>
        <p:spPr>
          <a:xfrm>
            <a:off x="1028700" y="4546328"/>
            <a:ext cx="7993471" cy="580191"/>
          </a:xfrm>
          <a:prstGeom prst="rect">
            <a:avLst/>
          </a:prstGeom>
        </p:spPr>
        <p:txBody>
          <a:bodyPr lIns="0" tIns="0" rIns="0" bIns="0" rtlCol="0" anchor="t">
            <a:spAutoFit/>
          </a:bodyPr>
          <a:lstStyle/>
          <a:p>
            <a:pPr marL="0" lvl="0" indent="0" algn="l">
              <a:lnSpc>
                <a:spcPts val="4537"/>
              </a:lnSpc>
            </a:pPr>
            <a:r>
              <a:rPr lang="en-US" sz="4125">
                <a:solidFill>
                  <a:srgbClr val="F8F7F4"/>
                </a:solidFill>
                <a:latin typeface="Juana"/>
                <a:ea typeface="Juana"/>
                <a:cs typeface="Juana"/>
                <a:sym typeface="Juana"/>
              </a:rPr>
              <a:t>Laat toe dat je hart geraakt wordt</a:t>
            </a:r>
          </a:p>
        </p:txBody>
      </p:sp>
      <p:sp>
        <p:nvSpPr>
          <p:cNvPr id="10" name="TextBox 10"/>
          <p:cNvSpPr txBox="1"/>
          <p:nvPr/>
        </p:nvSpPr>
        <p:spPr>
          <a:xfrm>
            <a:off x="10382224" y="9285090"/>
            <a:ext cx="6206391" cy="455833"/>
          </a:xfrm>
          <a:prstGeom prst="rect">
            <a:avLst/>
          </a:prstGeom>
        </p:spPr>
        <p:txBody>
          <a:bodyPr lIns="0" tIns="0" rIns="0" bIns="0" rtlCol="0" anchor="t">
            <a:spAutoFit/>
          </a:bodyPr>
          <a:lstStyle/>
          <a:p>
            <a:pPr marL="0" lvl="0" indent="0" algn="r">
              <a:lnSpc>
                <a:spcPts val="3523"/>
              </a:lnSpc>
            </a:pPr>
            <a:r>
              <a:rPr lang="en-US" sz="3202">
                <a:solidFill>
                  <a:srgbClr val="F8F7F4"/>
                </a:solidFill>
                <a:latin typeface="Juana"/>
                <a:ea typeface="Juana"/>
                <a:cs typeface="Juana"/>
                <a:sym typeface="Juana"/>
              </a:rPr>
              <a:t>Psalm 146:9-10</a:t>
            </a:r>
          </a:p>
        </p:txBody>
      </p:sp>
      <p:sp>
        <p:nvSpPr>
          <p:cNvPr id="11" name="TextBox 11"/>
          <p:cNvSpPr txBox="1"/>
          <p:nvPr/>
        </p:nvSpPr>
        <p:spPr>
          <a:xfrm>
            <a:off x="9476182" y="4782965"/>
            <a:ext cx="6780251" cy="4864612"/>
          </a:xfrm>
          <a:prstGeom prst="rect">
            <a:avLst/>
          </a:prstGeom>
        </p:spPr>
        <p:txBody>
          <a:bodyPr lIns="0" tIns="0" rIns="0" bIns="0" rtlCol="0" anchor="t">
            <a:spAutoFit/>
          </a:bodyPr>
          <a:lstStyle/>
          <a:p>
            <a:pPr marL="0" lvl="0" indent="0" algn="l">
              <a:lnSpc>
                <a:spcPts val="3854"/>
              </a:lnSpc>
              <a:spcBef>
                <a:spcPct val="0"/>
              </a:spcBef>
            </a:pPr>
            <a:r>
              <a:rPr lang="en-US" sz="2569" b="1" u="none" strike="noStrike" spc="128">
                <a:solidFill>
                  <a:srgbClr val="F8F7F4"/>
                </a:solidFill>
                <a:latin typeface="Poppins Bold"/>
                <a:ea typeface="Poppins Bold"/>
                <a:cs typeface="Poppins Bold"/>
                <a:sym typeface="Poppins Bold"/>
              </a:rPr>
              <a:t>De HEERE bewaart de vreemdelingen</a:t>
            </a:r>
            <a:r>
              <a:rPr lang="en-US" sz="2569" u="none" strike="noStrike" spc="128">
                <a:solidFill>
                  <a:srgbClr val="F8F7F4"/>
                </a:solidFill>
                <a:latin typeface="Poppins Extra-Light"/>
                <a:ea typeface="Poppins Extra-Light"/>
                <a:cs typeface="Poppins Extra-Light"/>
                <a:sym typeface="Poppins Extra-Light"/>
              </a:rPr>
              <a:t>,</a:t>
            </a:r>
          </a:p>
          <a:p>
            <a:pPr marL="0" lvl="0" indent="0" algn="l">
              <a:lnSpc>
                <a:spcPts val="3854"/>
              </a:lnSpc>
              <a:spcBef>
                <a:spcPct val="0"/>
              </a:spcBef>
            </a:pPr>
            <a:r>
              <a:rPr lang="en-US" sz="2569" u="none" strike="noStrike" spc="128">
                <a:solidFill>
                  <a:srgbClr val="F8F7F4"/>
                </a:solidFill>
                <a:latin typeface="Poppins Extra-Light"/>
                <a:ea typeface="Poppins Extra-Light"/>
                <a:cs typeface="Poppins Extra-Light"/>
                <a:sym typeface="Poppins Extra-Light"/>
              </a:rPr>
              <a:t> Hij houdt wees en weduwe staande,</a:t>
            </a:r>
          </a:p>
          <a:p>
            <a:pPr marL="0" lvl="0" indent="0" algn="l">
              <a:lnSpc>
                <a:spcPts val="3854"/>
              </a:lnSpc>
              <a:spcBef>
                <a:spcPct val="0"/>
              </a:spcBef>
            </a:pPr>
            <a:r>
              <a:rPr lang="en-US" sz="2569" u="none" strike="noStrike" spc="128">
                <a:solidFill>
                  <a:srgbClr val="F8F7F4"/>
                </a:solidFill>
                <a:latin typeface="Poppins Extra-Light"/>
                <a:ea typeface="Poppins Extra-Light"/>
                <a:cs typeface="Poppins Extra-Light"/>
                <a:sym typeface="Poppins Extra-Light"/>
              </a:rPr>
              <a:t>  maar de weg van de goddelozen maakt Hij krom.</a:t>
            </a:r>
          </a:p>
          <a:p>
            <a:pPr marL="0" lvl="0" indent="0" algn="l">
              <a:lnSpc>
                <a:spcPts val="3854"/>
              </a:lnSpc>
              <a:spcBef>
                <a:spcPct val="0"/>
              </a:spcBef>
            </a:pPr>
            <a:endParaRPr lang="en-US" sz="2569" u="none" strike="noStrike" spc="128">
              <a:solidFill>
                <a:srgbClr val="F8F7F4"/>
              </a:solidFill>
              <a:latin typeface="Poppins Extra-Light"/>
              <a:ea typeface="Poppins Extra-Light"/>
              <a:cs typeface="Poppins Extra-Light"/>
              <a:sym typeface="Poppins Extra-Light"/>
            </a:endParaRPr>
          </a:p>
          <a:p>
            <a:pPr marL="0" lvl="0" indent="0" algn="l">
              <a:lnSpc>
                <a:spcPts val="3854"/>
              </a:lnSpc>
              <a:spcBef>
                <a:spcPct val="0"/>
              </a:spcBef>
            </a:pPr>
            <a:r>
              <a:rPr lang="en-US" sz="2569" u="none" strike="noStrike" spc="128">
                <a:solidFill>
                  <a:srgbClr val="F8F7F4"/>
                </a:solidFill>
                <a:latin typeface="Poppins Extra-Light"/>
                <a:ea typeface="Poppins Extra-Light"/>
                <a:cs typeface="Poppins Extra-Light"/>
                <a:sym typeface="Poppins Extra-Light"/>
              </a:rPr>
              <a:t>De HEERE zal voor eeuwig regeren;</a:t>
            </a:r>
          </a:p>
          <a:p>
            <a:pPr marL="0" lvl="0" indent="0" algn="l">
              <a:lnSpc>
                <a:spcPts val="3854"/>
              </a:lnSpc>
              <a:spcBef>
                <a:spcPct val="0"/>
              </a:spcBef>
            </a:pPr>
            <a:r>
              <a:rPr lang="en-US" sz="2569" u="none" strike="noStrike" spc="128">
                <a:solidFill>
                  <a:srgbClr val="F8F7F4"/>
                </a:solidFill>
                <a:latin typeface="Poppins Extra-Light"/>
                <a:ea typeface="Poppins Extra-Light"/>
                <a:cs typeface="Poppins Extra-Light"/>
                <a:sym typeface="Poppins Extra-Light"/>
              </a:rPr>
              <a:t> uw God, Sion, is van generatie op generatie.</a:t>
            </a:r>
          </a:p>
          <a:p>
            <a:pPr marL="0" lvl="0" indent="0" algn="l">
              <a:lnSpc>
                <a:spcPts val="3854"/>
              </a:lnSpc>
              <a:spcBef>
                <a:spcPct val="0"/>
              </a:spcBef>
            </a:pPr>
            <a:endParaRPr lang="en-US" sz="2569" u="none" strike="noStrike" spc="128">
              <a:solidFill>
                <a:srgbClr val="F8F7F4"/>
              </a:solidFill>
              <a:latin typeface="Poppins Extra-Light"/>
              <a:ea typeface="Poppins Extra-Light"/>
              <a:cs typeface="Poppins Extra-Light"/>
              <a:sym typeface="Poppins Extra-Light"/>
            </a:endParaRPr>
          </a:p>
          <a:p>
            <a:pPr marL="0" lvl="0" indent="0" algn="l">
              <a:lnSpc>
                <a:spcPts val="3854"/>
              </a:lnSpc>
              <a:spcBef>
                <a:spcPct val="0"/>
              </a:spcBef>
            </a:pPr>
            <a:r>
              <a:rPr lang="en-US" sz="2569" u="none" strike="noStrike" spc="128">
                <a:solidFill>
                  <a:srgbClr val="F8F7F4"/>
                </a:solidFill>
                <a:latin typeface="Poppins Extra-Light"/>
                <a:ea typeface="Poppins Extra-Light"/>
                <a:cs typeface="Poppins Extra-Light"/>
                <a:sym typeface="Poppins Extra-Light"/>
              </a:rPr>
              <a:t>Halleluja!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5795415" cy="4236697"/>
            <a:chOff x="0" y="0"/>
            <a:chExt cx="2447123" cy="656375"/>
          </a:xfrm>
        </p:grpSpPr>
        <p:sp>
          <p:nvSpPr>
            <p:cNvPr id="3" name="Freeform 3"/>
            <p:cNvSpPr/>
            <p:nvPr/>
          </p:nvSpPr>
          <p:spPr>
            <a:xfrm>
              <a:off x="0" y="0"/>
              <a:ext cx="2447123" cy="656375"/>
            </a:xfrm>
            <a:custGeom>
              <a:avLst/>
              <a:gdLst/>
              <a:ahLst/>
              <a:cxnLst/>
              <a:rect l="l" t="t" r="r" b="b"/>
              <a:pathLst>
                <a:path w="2447123" h="656375">
                  <a:moveTo>
                    <a:pt x="0" y="0"/>
                  </a:moveTo>
                  <a:lnTo>
                    <a:pt x="2447123" y="0"/>
                  </a:lnTo>
                  <a:lnTo>
                    <a:pt x="2447123" y="656375"/>
                  </a:lnTo>
                  <a:lnTo>
                    <a:pt x="0" y="656375"/>
                  </a:lnTo>
                  <a:close/>
                </a:path>
              </a:pathLst>
            </a:custGeom>
            <a:blipFill>
              <a:blip r:embed="rId2"/>
              <a:stretch>
                <a:fillRect t="-74048" b="-74048"/>
              </a:stretch>
            </a:blipFill>
          </p:spPr>
          <p:txBody>
            <a:bodyPr/>
            <a:lstStyle/>
            <a:p>
              <a:endParaRPr lang="nl-NL"/>
            </a:p>
          </p:txBody>
        </p:sp>
      </p:grpSp>
      <p:sp>
        <p:nvSpPr>
          <p:cNvPr id="4" name="Freeform 4"/>
          <p:cNvSpPr/>
          <p:nvPr/>
        </p:nvSpPr>
        <p:spPr>
          <a:xfrm>
            <a:off x="15795415" y="0"/>
            <a:ext cx="4236697" cy="4236697"/>
          </a:xfrm>
          <a:custGeom>
            <a:avLst/>
            <a:gdLst/>
            <a:ahLst/>
            <a:cxnLst/>
            <a:rect l="l" t="t" r="r" b="b"/>
            <a:pathLst>
              <a:path w="4236697" h="4236697">
                <a:moveTo>
                  <a:pt x="0" y="0"/>
                </a:moveTo>
                <a:lnTo>
                  <a:pt x="4236697" y="0"/>
                </a:lnTo>
                <a:lnTo>
                  <a:pt x="4236697" y="4236697"/>
                </a:lnTo>
                <a:lnTo>
                  <a:pt x="0" y="423669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5"/>
          <p:cNvSpPr/>
          <p:nvPr/>
        </p:nvSpPr>
        <p:spPr>
          <a:xfrm>
            <a:off x="7843072" y="3404103"/>
            <a:ext cx="1300928" cy="1665188"/>
          </a:xfrm>
          <a:custGeom>
            <a:avLst/>
            <a:gdLst/>
            <a:ahLst/>
            <a:cxnLst/>
            <a:rect l="l" t="t" r="r" b="b"/>
            <a:pathLst>
              <a:path w="1300928" h="1665188">
                <a:moveTo>
                  <a:pt x="0" y="0"/>
                </a:moveTo>
                <a:lnTo>
                  <a:pt x="1300928" y="0"/>
                </a:lnTo>
                <a:lnTo>
                  <a:pt x="1300928" y="1665188"/>
                </a:lnTo>
                <a:lnTo>
                  <a:pt x="0" y="16651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Freeform 6"/>
          <p:cNvSpPr/>
          <p:nvPr/>
        </p:nvSpPr>
        <p:spPr>
          <a:xfrm>
            <a:off x="7836235" y="9416476"/>
            <a:ext cx="1300928" cy="1665188"/>
          </a:xfrm>
          <a:custGeom>
            <a:avLst/>
            <a:gdLst/>
            <a:ahLst/>
            <a:cxnLst/>
            <a:rect l="l" t="t" r="r" b="b"/>
            <a:pathLst>
              <a:path w="1300928" h="1665188">
                <a:moveTo>
                  <a:pt x="0" y="0"/>
                </a:moveTo>
                <a:lnTo>
                  <a:pt x="1300928" y="0"/>
                </a:lnTo>
                <a:lnTo>
                  <a:pt x="1300928" y="1665188"/>
                </a:lnTo>
                <a:lnTo>
                  <a:pt x="0" y="16651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Freeform 7"/>
          <p:cNvSpPr/>
          <p:nvPr/>
        </p:nvSpPr>
        <p:spPr>
          <a:xfrm>
            <a:off x="16432512" y="9258300"/>
            <a:ext cx="826788" cy="387557"/>
          </a:xfrm>
          <a:custGeom>
            <a:avLst/>
            <a:gdLst/>
            <a:ahLst/>
            <a:cxnLst/>
            <a:rect l="l" t="t" r="r" b="b"/>
            <a:pathLst>
              <a:path w="826788" h="387557">
                <a:moveTo>
                  <a:pt x="0" y="0"/>
                </a:moveTo>
                <a:lnTo>
                  <a:pt x="826788" y="0"/>
                </a:lnTo>
                <a:lnTo>
                  <a:pt x="826788" y="387557"/>
                </a:lnTo>
                <a:lnTo>
                  <a:pt x="0" y="38755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TextBox 8"/>
          <p:cNvSpPr txBox="1"/>
          <p:nvPr/>
        </p:nvSpPr>
        <p:spPr>
          <a:xfrm>
            <a:off x="1150529" y="4800573"/>
            <a:ext cx="7993471" cy="743003"/>
          </a:xfrm>
          <a:prstGeom prst="rect">
            <a:avLst/>
          </a:prstGeom>
        </p:spPr>
        <p:txBody>
          <a:bodyPr lIns="0" tIns="0" rIns="0" bIns="0" rtlCol="0" anchor="t">
            <a:spAutoFit/>
          </a:bodyPr>
          <a:lstStyle/>
          <a:p>
            <a:pPr marL="0" lvl="0" indent="0" algn="l">
              <a:lnSpc>
                <a:spcPts val="5779"/>
              </a:lnSpc>
            </a:pPr>
            <a:r>
              <a:rPr lang="en-US" sz="5254">
                <a:solidFill>
                  <a:srgbClr val="F8F7F4"/>
                </a:solidFill>
                <a:latin typeface="Juana"/>
                <a:ea typeface="Juana"/>
                <a:cs typeface="Juana"/>
                <a:sym typeface="Juana"/>
              </a:rPr>
              <a:t>GEBEDSPUNT 1</a:t>
            </a:r>
          </a:p>
        </p:txBody>
      </p:sp>
      <p:sp>
        <p:nvSpPr>
          <p:cNvPr id="9" name="TextBox 9"/>
          <p:cNvSpPr txBox="1"/>
          <p:nvPr/>
        </p:nvSpPr>
        <p:spPr>
          <a:xfrm>
            <a:off x="9144000" y="4798913"/>
            <a:ext cx="7993471" cy="736799"/>
          </a:xfrm>
          <a:prstGeom prst="rect">
            <a:avLst/>
          </a:prstGeom>
        </p:spPr>
        <p:txBody>
          <a:bodyPr lIns="0" tIns="0" rIns="0" bIns="0" rtlCol="0" anchor="t">
            <a:spAutoFit/>
          </a:bodyPr>
          <a:lstStyle/>
          <a:p>
            <a:pPr marL="0" lvl="0" indent="0" algn="l">
              <a:lnSpc>
                <a:spcPts val="5669"/>
              </a:lnSpc>
            </a:pPr>
            <a:r>
              <a:rPr lang="en-US" sz="5154">
                <a:solidFill>
                  <a:srgbClr val="F8F7F4"/>
                </a:solidFill>
                <a:latin typeface="Juana"/>
                <a:ea typeface="Juana"/>
                <a:cs typeface="Juana"/>
                <a:sym typeface="Juana"/>
              </a:rPr>
              <a:t>GEBEDSPUNT 2</a:t>
            </a:r>
          </a:p>
        </p:txBody>
      </p:sp>
      <p:sp>
        <p:nvSpPr>
          <p:cNvPr id="10" name="TextBox 10"/>
          <p:cNvSpPr txBox="1"/>
          <p:nvPr/>
        </p:nvSpPr>
        <p:spPr>
          <a:xfrm>
            <a:off x="1150529" y="5648026"/>
            <a:ext cx="6685706" cy="888210"/>
          </a:xfrm>
          <a:prstGeom prst="rect">
            <a:avLst/>
          </a:prstGeom>
        </p:spPr>
        <p:txBody>
          <a:bodyPr lIns="0" tIns="0" rIns="0" bIns="0" rtlCol="0" anchor="t">
            <a:spAutoFit/>
          </a:bodyPr>
          <a:lstStyle/>
          <a:p>
            <a:pPr marL="0" lvl="0" indent="0" algn="l">
              <a:lnSpc>
                <a:spcPts val="3506"/>
              </a:lnSpc>
            </a:pPr>
            <a:r>
              <a:rPr lang="en-US" sz="3187">
                <a:solidFill>
                  <a:srgbClr val="F8F7F4"/>
                </a:solidFill>
                <a:latin typeface="Juana"/>
                <a:ea typeface="Juana"/>
                <a:cs typeface="Juana"/>
                <a:sym typeface="Juana"/>
              </a:rPr>
              <a:t>Bid voor de plaatsen waar mensen vandaag moeten vluchten</a:t>
            </a:r>
          </a:p>
        </p:txBody>
      </p:sp>
      <p:sp>
        <p:nvSpPr>
          <p:cNvPr id="11" name="TextBox 11"/>
          <p:cNvSpPr txBox="1"/>
          <p:nvPr/>
        </p:nvSpPr>
        <p:spPr>
          <a:xfrm>
            <a:off x="9144000" y="5648026"/>
            <a:ext cx="6685706" cy="450060"/>
          </a:xfrm>
          <a:prstGeom prst="rect">
            <a:avLst/>
          </a:prstGeom>
        </p:spPr>
        <p:txBody>
          <a:bodyPr lIns="0" tIns="0" rIns="0" bIns="0" rtlCol="0" anchor="t">
            <a:spAutoFit/>
          </a:bodyPr>
          <a:lstStyle/>
          <a:p>
            <a:pPr marL="0" lvl="0" indent="0" algn="l">
              <a:lnSpc>
                <a:spcPts val="3506"/>
              </a:lnSpc>
            </a:pPr>
            <a:r>
              <a:rPr lang="en-US" sz="3187">
                <a:solidFill>
                  <a:srgbClr val="F8F7F4"/>
                </a:solidFill>
                <a:latin typeface="Juana"/>
                <a:ea typeface="Juana"/>
                <a:cs typeface="Juana"/>
                <a:sym typeface="Juana"/>
              </a:rPr>
              <a:t>Bid voor christenen op de vlucht</a:t>
            </a:r>
          </a:p>
        </p:txBody>
      </p:sp>
      <p:sp>
        <p:nvSpPr>
          <p:cNvPr id="12" name="TextBox 12"/>
          <p:cNvSpPr txBox="1"/>
          <p:nvPr/>
        </p:nvSpPr>
        <p:spPr>
          <a:xfrm>
            <a:off x="1150529" y="6684073"/>
            <a:ext cx="6082983" cy="3362326"/>
          </a:xfrm>
          <a:prstGeom prst="rect">
            <a:avLst/>
          </a:prstGeom>
        </p:spPr>
        <p:txBody>
          <a:bodyPr lIns="0" tIns="0" rIns="0" bIns="0" rtlCol="0" anchor="t">
            <a:spAutoFit/>
          </a:bodyPr>
          <a:lstStyle/>
          <a:p>
            <a:pPr marL="0" lvl="0" indent="0" algn="l">
              <a:lnSpc>
                <a:spcPts val="4499"/>
              </a:lnSpc>
              <a:spcBef>
                <a:spcPct val="0"/>
              </a:spcBef>
            </a:pPr>
            <a:r>
              <a:rPr lang="en-US" sz="2999" spc="149">
                <a:solidFill>
                  <a:srgbClr val="F8F7F4"/>
                </a:solidFill>
                <a:latin typeface="Poppins Extra-Light"/>
                <a:ea typeface="Poppins Extra-Light"/>
                <a:cs typeface="Poppins Extra-Light"/>
                <a:sym typeface="Poppins Extra-Light"/>
              </a:rPr>
              <a:t>Bid voor de landen waar de mensen lijden onder oorlog en vervolging. Denk specifiek aan Oekraine, Iran en Soedan. Bid voor al die mensen die lijden en zuchten.</a:t>
            </a:r>
          </a:p>
        </p:txBody>
      </p:sp>
      <p:sp>
        <p:nvSpPr>
          <p:cNvPr id="13" name="TextBox 13"/>
          <p:cNvSpPr txBox="1"/>
          <p:nvPr/>
        </p:nvSpPr>
        <p:spPr>
          <a:xfrm>
            <a:off x="9195375" y="6684073"/>
            <a:ext cx="7185763" cy="3362326"/>
          </a:xfrm>
          <a:prstGeom prst="rect">
            <a:avLst/>
          </a:prstGeom>
        </p:spPr>
        <p:txBody>
          <a:bodyPr lIns="0" tIns="0" rIns="0" bIns="0" rtlCol="0" anchor="t">
            <a:spAutoFit/>
          </a:bodyPr>
          <a:lstStyle/>
          <a:p>
            <a:pPr marL="0" lvl="0" indent="0" algn="l">
              <a:lnSpc>
                <a:spcPts val="4499"/>
              </a:lnSpc>
              <a:spcBef>
                <a:spcPct val="0"/>
              </a:spcBef>
            </a:pPr>
            <a:r>
              <a:rPr lang="en-US" sz="2999" spc="149">
                <a:solidFill>
                  <a:srgbClr val="F8F7F4"/>
                </a:solidFill>
                <a:latin typeface="Poppins Extra-Light"/>
                <a:ea typeface="Poppins Extra-Light"/>
                <a:cs typeface="Poppins Extra-Light"/>
                <a:sym typeface="Poppins Extra-Light"/>
              </a:rPr>
              <a:t>Alleen al in Sub-Sahara Afrika zijn 16.2 miljoen christenen op de vlucht. Bid voor onze broers en zussen daar en elders in de wereld. Bijvoorbeeld dat God een veilige vesting is voor hen.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5795415" cy="4236697"/>
            <a:chOff x="0" y="0"/>
            <a:chExt cx="2447123" cy="656375"/>
          </a:xfrm>
        </p:grpSpPr>
        <p:sp>
          <p:nvSpPr>
            <p:cNvPr id="3" name="Freeform 3"/>
            <p:cNvSpPr/>
            <p:nvPr/>
          </p:nvSpPr>
          <p:spPr>
            <a:xfrm>
              <a:off x="0" y="0"/>
              <a:ext cx="2447123" cy="656375"/>
            </a:xfrm>
            <a:custGeom>
              <a:avLst/>
              <a:gdLst/>
              <a:ahLst/>
              <a:cxnLst/>
              <a:rect l="l" t="t" r="r" b="b"/>
              <a:pathLst>
                <a:path w="2447123" h="656375">
                  <a:moveTo>
                    <a:pt x="0" y="0"/>
                  </a:moveTo>
                  <a:lnTo>
                    <a:pt x="2447123" y="0"/>
                  </a:lnTo>
                  <a:lnTo>
                    <a:pt x="2447123" y="656375"/>
                  </a:lnTo>
                  <a:lnTo>
                    <a:pt x="0" y="656375"/>
                  </a:lnTo>
                  <a:close/>
                </a:path>
              </a:pathLst>
            </a:custGeom>
            <a:blipFill>
              <a:blip r:embed="rId2"/>
              <a:stretch>
                <a:fillRect t="-38248" b="-110526"/>
              </a:stretch>
            </a:blipFill>
          </p:spPr>
          <p:txBody>
            <a:bodyPr/>
            <a:lstStyle/>
            <a:p>
              <a:endParaRPr lang="nl-NL"/>
            </a:p>
          </p:txBody>
        </p:sp>
      </p:grpSp>
      <p:sp>
        <p:nvSpPr>
          <p:cNvPr id="4" name="Freeform 4"/>
          <p:cNvSpPr/>
          <p:nvPr/>
        </p:nvSpPr>
        <p:spPr>
          <a:xfrm>
            <a:off x="15795415" y="0"/>
            <a:ext cx="4236697" cy="4236697"/>
          </a:xfrm>
          <a:custGeom>
            <a:avLst/>
            <a:gdLst/>
            <a:ahLst/>
            <a:cxnLst/>
            <a:rect l="l" t="t" r="r" b="b"/>
            <a:pathLst>
              <a:path w="4236697" h="4236697">
                <a:moveTo>
                  <a:pt x="0" y="0"/>
                </a:moveTo>
                <a:lnTo>
                  <a:pt x="4236697" y="0"/>
                </a:lnTo>
                <a:lnTo>
                  <a:pt x="4236697" y="4236697"/>
                </a:lnTo>
                <a:lnTo>
                  <a:pt x="0" y="423669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5"/>
          <p:cNvSpPr/>
          <p:nvPr/>
        </p:nvSpPr>
        <p:spPr>
          <a:xfrm>
            <a:off x="7843072" y="3404103"/>
            <a:ext cx="1300928" cy="1665188"/>
          </a:xfrm>
          <a:custGeom>
            <a:avLst/>
            <a:gdLst/>
            <a:ahLst/>
            <a:cxnLst/>
            <a:rect l="l" t="t" r="r" b="b"/>
            <a:pathLst>
              <a:path w="1300928" h="1665188">
                <a:moveTo>
                  <a:pt x="0" y="0"/>
                </a:moveTo>
                <a:lnTo>
                  <a:pt x="1300928" y="0"/>
                </a:lnTo>
                <a:lnTo>
                  <a:pt x="1300928" y="1665188"/>
                </a:lnTo>
                <a:lnTo>
                  <a:pt x="0" y="16651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Freeform 6"/>
          <p:cNvSpPr/>
          <p:nvPr/>
        </p:nvSpPr>
        <p:spPr>
          <a:xfrm>
            <a:off x="7894447" y="9454406"/>
            <a:ext cx="1300928" cy="1665188"/>
          </a:xfrm>
          <a:custGeom>
            <a:avLst/>
            <a:gdLst/>
            <a:ahLst/>
            <a:cxnLst/>
            <a:rect l="l" t="t" r="r" b="b"/>
            <a:pathLst>
              <a:path w="1300928" h="1665188">
                <a:moveTo>
                  <a:pt x="0" y="0"/>
                </a:moveTo>
                <a:lnTo>
                  <a:pt x="1300928" y="0"/>
                </a:lnTo>
                <a:lnTo>
                  <a:pt x="1300928" y="1665188"/>
                </a:lnTo>
                <a:lnTo>
                  <a:pt x="0" y="166518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nl-NL"/>
          </a:p>
        </p:txBody>
      </p:sp>
      <p:sp>
        <p:nvSpPr>
          <p:cNvPr id="7" name="TextBox 7"/>
          <p:cNvSpPr txBox="1"/>
          <p:nvPr/>
        </p:nvSpPr>
        <p:spPr>
          <a:xfrm>
            <a:off x="1150529" y="4800573"/>
            <a:ext cx="7993471" cy="743003"/>
          </a:xfrm>
          <a:prstGeom prst="rect">
            <a:avLst/>
          </a:prstGeom>
        </p:spPr>
        <p:txBody>
          <a:bodyPr lIns="0" tIns="0" rIns="0" bIns="0" rtlCol="0" anchor="t">
            <a:spAutoFit/>
          </a:bodyPr>
          <a:lstStyle/>
          <a:p>
            <a:pPr marL="0" lvl="0" indent="0" algn="l">
              <a:lnSpc>
                <a:spcPts val="5779"/>
              </a:lnSpc>
            </a:pPr>
            <a:r>
              <a:rPr lang="en-US" sz="5254">
                <a:solidFill>
                  <a:srgbClr val="F8F7F4"/>
                </a:solidFill>
                <a:latin typeface="Juana"/>
                <a:ea typeface="Juana"/>
                <a:cs typeface="Juana"/>
                <a:sym typeface="Juana"/>
              </a:rPr>
              <a:t>GEBEDSPUNT 3A</a:t>
            </a:r>
          </a:p>
        </p:txBody>
      </p:sp>
      <p:sp>
        <p:nvSpPr>
          <p:cNvPr id="8" name="TextBox 8"/>
          <p:cNvSpPr txBox="1"/>
          <p:nvPr/>
        </p:nvSpPr>
        <p:spPr>
          <a:xfrm>
            <a:off x="9144000" y="4798913"/>
            <a:ext cx="7993471" cy="736799"/>
          </a:xfrm>
          <a:prstGeom prst="rect">
            <a:avLst/>
          </a:prstGeom>
        </p:spPr>
        <p:txBody>
          <a:bodyPr lIns="0" tIns="0" rIns="0" bIns="0" rtlCol="0" anchor="t">
            <a:spAutoFit/>
          </a:bodyPr>
          <a:lstStyle/>
          <a:p>
            <a:pPr marL="0" lvl="0" indent="0" algn="l">
              <a:lnSpc>
                <a:spcPts val="5669"/>
              </a:lnSpc>
            </a:pPr>
            <a:r>
              <a:rPr lang="en-US" sz="5154">
                <a:solidFill>
                  <a:srgbClr val="F8F7F4"/>
                </a:solidFill>
                <a:latin typeface="Juana"/>
                <a:ea typeface="Juana"/>
                <a:cs typeface="Juana"/>
                <a:sym typeface="Juana"/>
              </a:rPr>
              <a:t>GEBEDSPUNT 3B</a:t>
            </a:r>
          </a:p>
        </p:txBody>
      </p:sp>
      <p:sp>
        <p:nvSpPr>
          <p:cNvPr id="9" name="TextBox 9"/>
          <p:cNvSpPr txBox="1"/>
          <p:nvPr/>
        </p:nvSpPr>
        <p:spPr>
          <a:xfrm>
            <a:off x="1150529" y="5867101"/>
            <a:ext cx="6685706" cy="450060"/>
          </a:xfrm>
          <a:prstGeom prst="rect">
            <a:avLst/>
          </a:prstGeom>
        </p:spPr>
        <p:txBody>
          <a:bodyPr lIns="0" tIns="0" rIns="0" bIns="0" rtlCol="0" anchor="t">
            <a:spAutoFit/>
          </a:bodyPr>
          <a:lstStyle/>
          <a:p>
            <a:pPr marL="0" lvl="0" indent="0" algn="l">
              <a:lnSpc>
                <a:spcPts val="3506"/>
              </a:lnSpc>
            </a:pPr>
            <a:r>
              <a:rPr lang="en-US" sz="3187">
                <a:solidFill>
                  <a:srgbClr val="F8F7F4"/>
                </a:solidFill>
                <a:latin typeface="Juana"/>
                <a:ea typeface="Juana"/>
                <a:cs typeface="Juana"/>
                <a:sym typeface="Juana"/>
              </a:rPr>
              <a:t>Bid voor vluchtelingen in ons land</a:t>
            </a:r>
          </a:p>
        </p:txBody>
      </p:sp>
      <p:sp>
        <p:nvSpPr>
          <p:cNvPr id="10" name="TextBox 10"/>
          <p:cNvSpPr txBox="1"/>
          <p:nvPr/>
        </p:nvSpPr>
        <p:spPr>
          <a:xfrm>
            <a:off x="9195375" y="5867101"/>
            <a:ext cx="6685706" cy="450060"/>
          </a:xfrm>
          <a:prstGeom prst="rect">
            <a:avLst/>
          </a:prstGeom>
        </p:spPr>
        <p:txBody>
          <a:bodyPr lIns="0" tIns="0" rIns="0" bIns="0" rtlCol="0" anchor="t">
            <a:spAutoFit/>
          </a:bodyPr>
          <a:lstStyle/>
          <a:p>
            <a:pPr marL="0" lvl="0" indent="0" algn="l">
              <a:lnSpc>
                <a:spcPts val="3506"/>
              </a:lnSpc>
            </a:pPr>
            <a:r>
              <a:rPr lang="en-US" sz="3187">
                <a:solidFill>
                  <a:srgbClr val="F8F7F4"/>
                </a:solidFill>
                <a:latin typeface="Juana"/>
                <a:ea typeface="Juana"/>
                <a:cs typeface="Juana"/>
                <a:sym typeface="Juana"/>
              </a:rPr>
              <a:t>Bid voor vluchtelingen in ons land</a:t>
            </a:r>
          </a:p>
        </p:txBody>
      </p:sp>
      <p:sp>
        <p:nvSpPr>
          <p:cNvPr id="11" name="TextBox 11"/>
          <p:cNvSpPr txBox="1"/>
          <p:nvPr/>
        </p:nvSpPr>
        <p:spPr>
          <a:xfrm>
            <a:off x="1150529" y="6739318"/>
            <a:ext cx="6082983" cy="3251836"/>
          </a:xfrm>
          <a:prstGeom prst="rect">
            <a:avLst/>
          </a:prstGeom>
        </p:spPr>
        <p:txBody>
          <a:bodyPr lIns="0" tIns="0" rIns="0" bIns="0" rtlCol="0" anchor="t">
            <a:spAutoFit/>
          </a:bodyPr>
          <a:lstStyle/>
          <a:p>
            <a:pPr marL="0" lvl="0" indent="0" algn="l">
              <a:lnSpc>
                <a:spcPts val="4349"/>
              </a:lnSpc>
              <a:spcBef>
                <a:spcPct val="0"/>
              </a:spcBef>
            </a:pPr>
            <a:r>
              <a:rPr lang="en-US" sz="2899" spc="144">
                <a:solidFill>
                  <a:srgbClr val="F8F7F4"/>
                </a:solidFill>
                <a:latin typeface="Poppins Extra-Light"/>
                <a:ea typeface="Poppins Extra-Light"/>
                <a:cs typeface="Poppins Extra-Light"/>
                <a:sym typeface="Poppins Extra-Light"/>
              </a:rPr>
              <a:t>Opvangcentra zijn open plaatsen waar ook jij toegang toe hebt. Bid voor een opvangcentrum in jouw omgeving. Dat christenen daar actief worden.</a:t>
            </a:r>
          </a:p>
        </p:txBody>
      </p:sp>
      <p:sp>
        <p:nvSpPr>
          <p:cNvPr id="12" name="TextBox 12"/>
          <p:cNvSpPr txBox="1"/>
          <p:nvPr/>
        </p:nvSpPr>
        <p:spPr>
          <a:xfrm>
            <a:off x="9195375" y="6739318"/>
            <a:ext cx="7185763" cy="3251836"/>
          </a:xfrm>
          <a:prstGeom prst="rect">
            <a:avLst/>
          </a:prstGeom>
        </p:spPr>
        <p:txBody>
          <a:bodyPr lIns="0" tIns="0" rIns="0" bIns="0" rtlCol="0" anchor="t">
            <a:spAutoFit/>
          </a:bodyPr>
          <a:lstStyle/>
          <a:p>
            <a:pPr marL="0" lvl="0" indent="0" algn="l">
              <a:lnSpc>
                <a:spcPts val="4349"/>
              </a:lnSpc>
              <a:spcBef>
                <a:spcPct val="0"/>
              </a:spcBef>
            </a:pPr>
            <a:r>
              <a:rPr lang="en-US" sz="2899" spc="144">
                <a:solidFill>
                  <a:srgbClr val="F8F7F4"/>
                </a:solidFill>
                <a:latin typeface="Poppins Extra-Light"/>
                <a:ea typeface="Poppins Extra-Light"/>
                <a:cs typeface="Poppins Extra-Light"/>
                <a:sym typeface="Poppins Extra-Light"/>
              </a:rPr>
              <a:t>Bid voor al die christenen die een licht zijn in opvangcentra. Bid om wonderbaarlijke ontmoetingen en goede gesprekken. Bid dat meer en meer bewoners van opvangcentra de weg naar de kerk vinden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40000"/>
            </a:blip>
            <a:srcRect t="12454" b="12454"/>
            <a:stretch>
              <a:fillRect/>
            </a:stretch>
          </p:blipFill>
          <p:spPr>
            <a:xfrm>
              <a:off x="0" y="0"/>
              <a:ext cx="24384000" cy="13716000"/>
            </a:xfrm>
            <a:prstGeom prst="rect">
              <a:avLst/>
            </a:prstGeom>
          </p:spPr>
        </p:pic>
      </p:grpSp>
      <p:sp>
        <p:nvSpPr>
          <p:cNvPr id="4" name="Freeform 4"/>
          <p:cNvSpPr/>
          <p:nvPr/>
        </p:nvSpPr>
        <p:spPr>
          <a:xfrm>
            <a:off x="0" y="0"/>
            <a:ext cx="12038902" cy="5868965"/>
          </a:xfrm>
          <a:custGeom>
            <a:avLst/>
            <a:gdLst/>
            <a:ahLst/>
            <a:cxnLst/>
            <a:rect l="l" t="t" r="r" b="b"/>
            <a:pathLst>
              <a:path w="12038902" h="5868965">
                <a:moveTo>
                  <a:pt x="0" y="0"/>
                </a:moveTo>
                <a:lnTo>
                  <a:pt x="12038902" y="0"/>
                </a:lnTo>
                <a:lnTo>
                  <a:pt x="12038902" y="5868965"/>
                </a:lnTo>
                <a:lnTo>
                  <a:pt x="0" y="586896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5"/>
          <p:cNvSpPr/>
          <p:nvPr/>
        </p:nvSpPr>
        <p:spPr>
          <a:xfrm>
            <a:off x="10779381" y="922340"/>
            <a:ext cx="2519043" cy="2012143"/>
          </a:xfrm>
          <a:custGeom>
            <a:avLst/>
            <a:gdLst/>
            <a:ahLst/>
            <a:cxnLst/>
            <a:rect l="l" t="t" r="r" b="b"/>
            <a:pathLst>
              <a:path w="2519043" h="2012143">
                <a:moveTo>
                  <a:pt x="0" y="0"/>
                </a:moveTo>
                <a:lnTo>
                  <a:pt x="2519043" y="0"/>
                </a:lnTo>
                <a:lnTo>
                  <a:pt x="2519043" y="2012142"/>
                </a:lnTo>
                <a:lnTo>
                  <a:pt x="0" y="2012142"/>
                </a:lnTo>
                <a:lnTo>
                  <a:pt x="0" y="0"/>
                </a:lnTo>
                <a:close/>
              </a:path>
            </a:pathLst>
          </a:custGeom>
          <a:blipFill>
            <a:blip r:embed="rId4"/>
            <a:stretch>
              <a:fillRect/>
            </a:stretch>
          </a:blipFill>
        </p:spPr>
        <p:txBody>
          <a:bodyPr/>
          <a:lstStyle/>
          <a:p>
            <a:endParaRPr lang="nl-NL"/>
          </a:p>
        </p:txBody>
      </p:sp>
      <p:sp>
        <p:nvSpPr>
          <p:cNvPr id="6" name="TextBox 6"/>
          <p:cNvSpPr txBox="1"/>
          <p:nvPr/>
        </p:nvSpPr>
        <p:spPr>
          <a:xfrm>
            <a:off x="1028700" y="7992393"/>
            <a:ext cx="16230600" cy="1265907"/>
          </a:xfrm>
          <a:prstGeom prst="rect">
            <a:avLst/>
          </a:prstGeom>
        </p:spPr>
        <p:txBody>
          <a:bodyPr lIns="0" tIns="0" rIns="0" bIns="0" rtlCol="0" anchor="t">
            <a:spAutoFit/>
          </a:bodyPr>
          <a:lstStyle/>
          <a:p>
            <a:pPr marL="0" lvl="0" indent="0" algn="l">
              <a:lnSpc>
                <a:spcPts val="9769"/>
              </a:lnSpc>
            </a:pPr>
            <a:r>
              <a:rPr lang="en-US" sz="8881">
                <a:solidFill>
                  <a:srgbClr val="F8F7F4"/>
                </a:solidFill>
                <a:latin typeface="Juana"/>
                <a:ea typeface="Juana"/>
                <a:cs typeface="Juana"/>
                <a:sym typeface="Juana"/>
              </a:rPr>
              <a:t>TOT ZEGEN ZIJN</a:t>
            </a:r>
          </a:p>
        </p:txBody>
      </p:sp>
      <p:sp>
        <p:nvSpPr>
          <p:cNvPr id="7" name="TextBox 7"/>
          <p:cNvSpPr txBox="1"/>
          <p:nvPr/>
        </p:nvSpPr>
        <p:spPr>
          <a:xfrm>
            <a:off x="5771419" y="4515873"/>
            <a:ext cx="4064257" cy="491970"/>
          </a:xfrm>
          <a:prstGeom prst="rect">
            <a:avLst/>
          </a:prstGeom>
        </p:spPr>
        <p:txBody>
          <a:bodyPr lIns="0" tIns="0" rIns="0" bIns="0" rtlCol="0" anchor="t">
            <a:spAutoFit/>
          </a:bodyPr>
          <a:lstStyle/>
          <a:p>
            <a:pPr marL="0" lvl="0" indent="0" algn="r">
              <a:lnSpc>
                <a:spcPts val="3836"/>
              </a:lnSpc>
            </a:pPr>
            <a:r>
              <a:rPr lang="en-US" sz="3487">
                <a:solidFill>
                  <a:srgbClr val="171A12"/>
                </a:solidFill>
                <a:latin typeface="Juana"/>
                <a:ea typeface="Juana"/>
                <a:cs typeface="Juana"/>
                <a:sym typeface="Juana"/>
              </a:rPr>
              <a:t>Jos uit Lanaken</a:t>
            </a:r>
          </a:p>
        </p:txBody>
      </p:sp>
      <p:sp>
        <p:nvSpPr>
          <p:cNvPr id="8" name="TextBox 8"/>
          <p:cNvSpPr txBox="1"/>
          <p:nvPr/>
        </p:nvSpPr>
        <p:spPr>
          <a:xfrm>
            <a:off x="1881681" y="545553"/>
            <a:ext cx="7779476" cy="3945532"/>
          </a:xfrm>
          <a:prstGeom prst="rect">
            <a:avLst/>
          </a:prstGeom>
        </p:spPr>
        <p:txBody>
          <a:bodyPr lIns="0" tIns="0" rIns="0" bIns="0" rtlCol="0" anchor="t">
            <a:spAutoFit/>
          </a:bodyPr>
          <a:lstStyle/>
          <a:p>
            <a:pPr marL="0" lvl="0" indent="0" algn="l">
              <a:lnSpc>
                <a:spcPts val="6289"/>
              </a:lnSpc>
              <a:spcBef>
                <a:spcPct val="0"/>
              </a:spcBef>
            </a:pPr>
            <a:r>
              <a:rPr lang="en-US" sz="4192" spc="209">
                <a:solidFill>
                  <a:srgbClr val="171A12"/>
                </a:solidFill>
                <a:latin typeface="Poppins Light"/>
                <a:ea typeface="Poppins Light"/>
                <a:cs typeface="Poppins Light"/>
                <a:sym typeface="Poppins Light"/>
              </a:rPr>
              <a:t>''</a:t>
            </a:r>
            <a:r>
              <a:rPr lang="en-US" sz="4192" u="none" strike="noStrike" spc="209">
                <a:solidFill>
                  <a:srgbClr val="171A12"/>
                </a:solidFill>
                <a:latin typeface="Poppins Light"/>
                <a:ea typeface="Poppins Light"/>
                <a:cs typeface="Poppins Light"/>
                <a:sym typeface="Poppins Light"/>
              </a:rPr>
              <a:t>Ik droom ervan dat elk opvangcentrum in ons land wordt geadopteerd door een kerk in de omgeving''</a:t>
            </a:r>
          </a:p>
        </p:txBody>
      </p:sp>
      <p:sp>
        <p:nvSpPr>
          <p:cNvPr id="9" name="Freeform 9"/>
          <p:cNvSpPr/>
          <p:nvPr/>
        </p:nvSpPr>
        <p:spPr>
          <a:xfrm rot="-10800000">
            <a:off x="16243569" y="-449841"/>
            <a:ext cx="2361929" cy="4756505"/>
          </a:xfrm>
          <a:custGeom>
            <a:avLst/>
            <a:gdLst/>
            <a:ahLst/>
            <a:cxnLst/>
            <a:rect l="l" t="t" r="r" b="b"/>
            <a:pathLst>
              <a:path w="2361929" h="4756505">
                <a:moveTo>
                  <a:pt x="0" y="0"/>
                </a:moveTo>
                <a:lnTo>
                  <a:pt x="2361929" y="0"/>
                </a:lnTo>
                <a:lnTo>
                  <a:pt x="2361929" y="4756504"/>
                </a:lnTo>
                <a:lnTo>
                  <a:pt x="0" y="4756504"/>
                </a:lnTo>
                <a:lnTo>
                  <a:pt x="0" y="0"/>
                </a:lnTo>
                <a:close/>
              </a:path>
            </a:pathLst>
          </a:custGeom>
          <a:blipFill>
            <a:blip r:embed="rId5"/>
            <a:stretch>
              <a:fillRect l="-755"/>
            </a:stretch>
          </a:blipFill>
          <a:ln cap="sq">
            <a:noFill/>
            <a:prstDash val="solid"/>
            <a:miter/>
          </a:ln>
        </p:spPr>
        <p:txBody>
          <a:bodyPr/>
          <a:lstStyle/>
          <a:p>
            <a:endParaRPr 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636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40000"/>
            </a:blip>
            <a:srcRect t="7735" b="7735"/>
            <a:stretch>
              <a:fillRect/>
            </a:stretch>
          </p:blipFill>
          <p:spPr>
            <a:xfrm flipH="1">
              <a:off x="0" y="0"/>
              <a:ext cx="24384000" cy="13716000"/>
            </a:xfrm>
            <a:prstGeom prst="rect">
              <a:avLst/>
            </a:prstGeom>
          </p:spPr>
        </p:pic>
      </p:grpSp>
      <p:sp>
        <p:nvSpPr>
          <p:cNvPr id="4" name="Freeform 4"/>
          <p:cNvSpPr/>
          <p:nvPr/>
        </p:nvSpPr>
        <p:spPr>
          <a:xfrm rot="-10800000">
            <a:off x="50205" y="0"/>
            <a:ext cx="10154975" cy="10154975"/>
          </a:xfrm>
          <a:custGeom>
            <a:avLst/>
            <a:gdLst/>
            <a:ahLst/>
            <a:cxnLst/>
            <a:rect l="l" t="t" r="r" b="b"/>
            <a:pathLst>
              <a:path w="10154975" h="10154975">
                <a:moveTo>
                  <a:pt x="0" y="0"/>
                </a:moveTo>
                <a:lnTo>
                  <a:pt x="10154975" y="0"/>
                </a:lnTo>
                <a:lnTo>
                  <a:pt x="10154975" y="10154975"/>
                </a:lnTo>
                <a:lnTo>
                  <a:pt x="0" y="1015497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nl-NL"/>
          </a:p>
        </p:txBody>
      </p:sp>
      <p:sp>
        <p:nvSpPr>
          <p:cNvPr id="5" name="Freeform 5"/>
          <p:cNvSpPr/>
          <p:nvPr/>
        </p:nvSpPr>
        <p:spPr>
          <a:xfrm>
            <a:off x="15836259" y="1028700"/>
            <a:ext cx="4074313" cy="2461029"/>
          </a:xfrm>
          <a:custGeom>
            <a:avLst/>
            <a:gdLst/>
            <a:ahLst/>
            <a:cxnLst/>
            <a:rect l="l" t="t" r="r" b="b"/>
            <a:pathLst>
              <a:path w="4074313" h="2461029">
                <a:moveTo>
                  <a:pt x="0" y="0"/>
                </a:moveTo>
                <a:lnTo>
                  <a:pt x="4074313" y="0"/>
                </a:lnTo>
                <a:lnTo>
                  <a:pt x="4074313" y="2461029"/>
                </a:lnTo>
                <a:lnTo>
                  <a:pt x="0" y="2461029"/>
                </a:lnTo>
                <a:lnTo>
                  <a:pt x="0" y="0"/>
                </a:lnTo>
                <a:close/>
              </a:path>
            </a:pathLst>
          </a:custGeom>
          <a:blipFill>
            <a:blip r:embed="rId4"/>
            <a:stretch>
              <a:fillRect/>
            </a:stretch>
          </a:blipFill>
          <a:ln cap="sq">
            <a:noFill/>
            <a:prstDash val="solid"/>
            <a:miter/>
          </a:ln>
        </p:spPr>
        <p:txBody>
          <a:bodyPr/>
          <a:lstStyle/>
          <a:p>
            <a:endParaRPr lang="nl-NL"/>
          </a:p>
        </p:txBody>
      </p:sp>
      <p:sp>
        <p:nvSpPr>
          <p:cNvPr id="6" name="TextBox 6"/>
          <p:cNvSpPr txBox="1"/>
          <p:nvPr/>
        </p:nvSpPr>
        <p:spPr>
          <a:xfrm>
            <a:off x="1405590" y="691668"/>
            <a:ext cx="7368545" cy="3835400"/>
          </a:xfrm>
          <a:prstGeom prst="rect">
            <a:avLst/>
          </a:prstGeom>
        </p:spPr>
        <p:txBody>
          <a:bodyPr lIns="0" tIns="0" rIns="0" bIns="0" rtlCol="0" anchor="t">
            <a:spAutoFit/>
          </a:bodyPr>
          <a:lstStyle/>
          <a:p>
            <a:pPr marL="0" lvl="0" indent="0" algn="l">
              <a:lnSpc>
                <a:spcPts val="7600"/>
              </a:lnSpc>
            </a:pPr>
            <a:r>
              <a:rPr lang="en-US" sz="5937">
                <a:solidFill>
                  <a:srgbClr val="171A12"/>
                </a:solidFill>
                <a:latin typeface="Juana"/>
                <a:ea typeface="Juana"/>
                <a:cs typeface="Juana"/>
                <a:sym typeface="Juana"/>
              </a:rPr>
              <a:t>DOE MEE EN ONTDEK HOE JIJ HET VERSCHIL KAN MAKEN</a:t>
            </a:r>
          </a:p>
        </p:txBody>
      </p:sp>
      <p:sp>
        <p:nvSpPr>
          <p:cNvPr id="7" name="TextBox 7"/>
          <p:cNvSpPr txBox="1"/>
          <p:nvPr/>
        </p:nvSpPr>
        <p:spPr>
          <a:xfrm>
            <a:off x="1405590" y="4875637"/>
            <a:ext cx="7099021" cy="492714"/>
          </a:xfrm>
          <a:prstGeom prst="rect">
            <a:avLst/>
          </a:prstGeom>
        </p:spPr>
        <p:txBody>
          <a:bodyPr lIns="0" tIns="0" rIns="0" bIns="0" rtlCol="0" anchor="t">
            <a:spAutoFit/>
          </a:bodyPr>
          <a:lstStyle/>
          <a:p>
            <a:pPr marL="0" lvl="0" indent="0" algn="l">
              <a:lnSpc>
                <a:spcPts val="3851"/>
              </a:lnSpc>
              <a:spcBef>
                <a:spcPct val="0"/>
              </a:spcBef>
            </a:pPr>
            <a:r>
              <a:rPr lang="en-US" sz="2567" spc="128">
                <a:solidFill>
                  <a:srgbClr val="171A12"/>
                </a:solidFill>
                <a:latin typeface="Poppins"/>
                <a:ea typeface="Poppins"/>
                <a:cs typeface="Poppins"/>
                <a:sym typeface="Poppins"/>
              </a:rPr>
              <a:t>www.gaveveste.be/vrijwilligerswerking</a:t>
            </a:r>
          </a:p>
        </p:txBody>
      </p:sp>
      <p:sp>
        <p:nvSpPr>
          <p:cNvPr id="8" name="TextBox 8"/>
          <p:cNvSpPr txBox="1"/>
          <p:nvPr/>
        </p:nvSpPr>
        <p:spPr>
          <a:xfrm>
            <a:off x="6930130" y="7712220"/>
            <a:ext cx="10329170" cy="1546080"/>
          </a:xfrm>
          <a:prstGeom prst="rect">
            <a:avLst/>
          </a:prstGeom>
        </p:spPr>
        <p:txBody>
          <a:bodyPr lIns="0" tIns="0" rIns="0" bIns="0" rtlCol="0" anchor="t">
            <a:spAutoFit/>
          </a:bodyPr>
          <a:lstStyle/>
          <a:p>
            <a:pPr marL="0" lvl="0" indent="0" algn="r">
              <a:lnSpc>
                <a:spcPts val="6037"/>
              </a:lnSpc>
            </a:pPr>
            <a:r>
              <a:rPr lang="en-US" sz="5488">
                <a:solidFill>
                  <a:srgbClr val="F8F7F4"/>
                </a:solidFill>
                <a:latin typeface="Juana"/>
                <a:ea typeface="Juana"/>
                <a:cs typeface="Juana"/>
                <a:sym typeface="Juana"/>
              </a:rPr>
              <a:t>WORDT EEN LICHTDRAGER VOOR MENSEN OP DE VLUCHT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4F161CC3A7874C871023ECD875D30B" ma:contentTypeVersion="20" ma:contentTypeDescription="Een nieuw document maken." ma:contentTypeScope="" ma:versionID="52e1a74473bc4d27ece32fdfa62ea5fd">
  <xsd:schema xmlns:xsd="http://www.w3.org/2001/XMLSchema" xmlns:xs="http://www.w3.org/2001/XMLSchema" xmlns:p="http://schemas.microsoft.com/office/2006/metadata/properties" xmlns:ns2="99d8ff9e-cc5b-42b6-8346-3cf075ff0e70" xmlns:ns3="0c108936-b823-4f74-b5ba-5582c5d4f314" targetNamespace="http://schemas.microsoft.com/office/2006/metadata/properties" ma:root="true" ma:fieldsID="abf6e98b63f78a91dd20817adf05c552" ns2:_="" ns3:_="">
    <xsd:import namespace="99d8ff9e-cc5b-42b6-8346-3cf075ff0e70"/>
    <xsd:import namespace="0c108936-b823-4f74-b5ba-5582c5d4f31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iensverssources" minOccurs="0"/>
                <xsd:element ref="ns2:MediaLengthInSeconds" minOccurs="0"/>
                <xsd:element ref="ns2:Afbeelding"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8ff9e-cc5b-42b6-8346-3cf075ff0e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iensverssources" ma:index="20" nillable="true" ma:displayName="liens vers sources" ma:format="Hyperlink" ma:internalName="liensverssources">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Afbeelding" ma:index="22" nillable="true" ma:displayName="Afbeelding" ma:format="Thumbnail" ma:internalName="Afbeelding">
      <xsd:simpleType>
        <xsd:restriction base="dms:Unknown"/>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9f939c38-3c52-4a5c-b875-fd5d3e62b9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108936-b823-4f74-b5ba-5582c5d4f314"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5" nillable="true" ma:displayName="Taxonomy Catch All Column" ma:hidden="true" ma:list="{dea9b409-aa26-4da9-b70b-052af7fca60f}" ma:internalName="TaxCatchAll" ma:showField="CatchAllData" ma:web="0c108936-b823-4f74-b5ba-5582c5d4f3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d8ff9e-cc5b-42b6-8346-3cf075ff0e70">
      <Terms xmlns="http://schemas.microsoft.com/office/infopath/2007/PartnerControls"/>
    </lcf76f155ced4ddcb4097134ff3c332f>
    <liensverssources xmlns="99d8ff9e-cc5b-42b6-8346-3cf075ff0e70">
      <Url xsi:nil="true"/>
      <Description xsi:nil="true"/>
    </liensverssources>
    <TaxCatchAll xmlns="0c108936-b823-4f74-b5ba-5582c5d4f314" xsi:nil="true"/>
    <Afbeelding xmlns="99d8ff9e-cc5b-42b6-8346-3cf075ff0e70" xsi:nil="true"/>
  </documentManagement>
</p:properties>
</file>

<file path=customXml/itemProps1.xml><?xml version="1.0" encoding="utf-8"?>
<ds:datastoreItem xmlns:ds="http://schemas.openxmlformats.org/officeDocument/2006/customXml" ds:itemID="{5506BFA6-9831-4C34-B65C-FA3B3D72965D}">
  <ds:schemaRefs>
    <ds:schemaRef ds:uri="http://schemas.microsoft.com/sharepoint/v3/contenttype/forms"/>
  </ds:schemaRefs>
</ds:datastoreItem>
</file>

<file path=customXml/itemProps2.xml><?xml version="1.0" encoding="utf-8"?>
<ds:datastoreItem xmlns:ds="http://schemas.openxmlformats.org/officeDocument/2006/customXml" ds:itemID="{77C8E120-A9B3-4FBC-A576-12F042B302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8ff9e-cc5b-42b6-8346-3cf075ff0e70"/>
    <ds:schemaRef ds:uri="0c108936-b823-4f74-b5ba-5582c5d4f3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48C38F-B800-4966-B6D3-A300DAE90E18}">
  <ds:schemaRefs>
    <ds:schemaRef ds:uri="http://www.w3.org/XML/1998/namespace"/>
    <ds:schemaRef ds:uri="http://purl.org/dc/terms/"/>
    <ds:schemaRef ds:uri="http://schemas.microsoft.com/office/2006/metadata/properties"/>
    <ds:schemaRef ds:uri="http://purl.org/dc/elements/1.1/"/>
    <ds:schemaRef ds:uri="http://schemas.microsoft.com/office/2006/documentManagement/types"/>
    <ds:schemaRef ds:uri="http://purl.org/dc/dcmitype/"/>
    <ds:schemaRef ds:uri="99d8ff9e-cc5b-42b6-8346-3cf075ff0e70"/>
    <ds:schemaRef ds:uri="0c108936-b823-4f74-b5ba-5582c5d4f314"/>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TotalTime>
  <Words>542</Words>
  <Application>Microsoft Office PowerPoint</Application>
  <PresentationFormat>Aangepast</PresentationFormat>
  <Paragraphs>48</Paragraphs>
  <Slides>9</Slides>
  <Notes>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9</vt:i4>
      </vt:variant>
    </vt:vector>
  </HeadingPairs>
  <TitlesOfParts>
    <vt:vector size="18" baseType="lpstr">
      <vt:lpstr>Juana</vt:lpstr>
      <vt:lpstr>Poppins Light</vt:lpstr>
      <vt:lpstr>Poppins</vt:lpstr>
      <vt:lpstr>Poppins Italics</vt:lpstr>
      <vt:lpstr>Poppins Extra-Light</vt:lpstr>
      <vt:lpstr>Arial</vt:lpstr>
      <vt:lpstr>Poppins Bold</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Vluchtelingengebedszondag</dc:title>
  <dc:creator>Jelle Rijkeboer</dc:creator>
  <cp:lastModifiedBy>Jelle Rijkeboer</cp:lastModifiedBy>
  <cp:revision>4</cp:revision>
  <dcterms:created xsi:type="dcterms:W3CDTF">2006-08-16T00:00:00Z</dcterms:created>
  <dcterms:modified xsi:type="dcterms:W3CDTF">2026-06-11T09:57:34Z</dcterms:modified>
  <dc:identifier>DAHBfCE56OQ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0x0101007D4F161CC3A7874C871023ECD875D30B</vt:lpwstr>
  </property>
  <property fmtid="{D5CDD505-2E9C-101B-9397-08002B2CF9AE}" pid="3" name="MediaServiceImageTags">
    <vt:lpwstr/>
  </property>
</Properties>
</file>